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5143500" cx="9144000"/>
  <p:notesSz cx="6858000" cy="9144000"/>
  <p:embeddedFontLst>
    <p:embeddedFont>
      <p:font typeface="Helvetica Neue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HelveticaNeue-regular.fntdata"/><Relationship Id="rId21" Type="http://schemas.openxmlformats.org/officeDocument/2006/relationships/slide" Target="slides/slide16.xml"/><Relationship Id="rId24" Type="http://schemas.openxmlformats.org/officeDocument/2006/relationships/font" Target="fonts/HelveticaNeue-italic.fntdata"/><Relationship Id="rId23" Type="http://schemas.openxmlformats.org/officeDocument/2006/relationships/font" Target="fonts/HelveticaNeue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schemas.openxmlformats.org/officeDocument/2006/relationships/font" Target="fonts/HelveticaNeue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youtube.com/watch?v=Y44tvJjKBDM&amp;list=PLcqmEuhWClvJSJ1wWdfprgTiG4j7A2r86&amp;index=12" TargetMode="Externa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youtube.com/watch?v=y2-j6U04RnM" TargetMode="Externa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youtube.com/watch?v=d77M0IOCv8E" TargetMode="Externa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youtube.com/watch?v=QQ6rTyt_xuM" TargetMode="Externa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youtube.com/watch?v=R2CikV3xAxc" TargetMode="Externa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youtube.com/watch?v=M-O_xlhKGyk" TargetMode="External"/><Relationship Id="rId3" Type="http://schemas.openxmlformats.org/officeDocument/2006/relationships/hyperlink" Target="https://www.youtube.com/watch?v=-C8u5eiu7lU&amp;list=PLcqmEuhWClvJSJ1wWdfprgTiG4j7A2r86&amp;index=4" TargetMode="Externa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youtube.com/watch?v=2YiCO6Gaqi0" TargetMode="Externa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youtube.com/watch?v=NKQgNh1RSDk" TargetMode="External"/><Relationship Id="rId3" Type="http://schemas.openxmlformats.org/officeDocument/2006/relationships/hyperlink" Target="https://www.youtube.com/watch?v=ZcDiLk5ZOBo" TargetMode="Externa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youtube.com/watch?v=zByU-v-atsk&amp;list=PLcqmEuhWClvJSJ1wWdfprgTiG4j7A2r86&amp;index=11" TargetMode="External"/><Relationship Id="rId3" Type="http://schemas.openxmlformats.org/officeDocument/2006/relationships/hyperlink" Target="https://www.youtube.com/watch?v=vFf0YQN-NOM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f0423ab78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f0423ab78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>
                <a:solidFill>
                  <a:schemeClr val="dk1"/>
                </a:solidFill>
              </a:rPr>
              <a:t>Imagen 1: Introducción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>
                <a:solidFill>
                  <a:schemeClr val="dk1"/>
                </a:solidFill>
              </a:rPr>
              <a:t>Bienvenidos al programa Los pollitos: en el nido. (Ofrezca la descripción del programa a las participantes.)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>
                <a:solidFill>
                  <a:schemeClr val="dk1"/>
                </a:solidFill>
              </a:rPr>
              <a:t>Por favor termine de llenar los documentos que se les brindó (mencione que estos son los permisos para utilizar las fotografías del programa en publicaciones y presentaciones relacionadas a los estudios del programa que se lleva a cabo por la Biblioteca Estatal de Maryland). 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>
                <a:solidFill>
                  <a:schemeClr val="dk1"/>
                </a:solidFill>
              </a:rPr>
              <a:t>No hay problema si sus bebés se mueven o hacen algún ruido durante el programa. 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>
                <a:solidFill>
                  <a:schemeClr val="dk1"/>
                </a:solidFill>
              </a:rPr>
              <a:t>Podemos conversar acerca de diferentes opciones que podemos hacer si su bebé llora durante el programa. 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>
                <a:solidFill>
                  <a:schemeClr val="dk1"/>
                </a:solidFill>
              </a:rPr>
              <a:t>Si su bebé está durmiendo, no es necesario despertarlo para que participe del programa. 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>
                <a:solidFill>
                  <a:schemeClr val="dk1"/>
                </a:solidFill>
              </a:rPr>
              <a:t>Si su bebe está despierto, puede compartir su entusiasmo con él o con ella durante su participación. De esta manera, su bebé también disfrutará del programa.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>
                <a:solidFill>
                  <a:schemeClr val="dk1"/>
                </a:solidFill>
              </a:rPr>
              <a:t>Por favor apague su celular o manténgalo en silencio durante la sesión.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>
                <a:solidFill>
                  <a:schemeClr val="dk1"/>
                </a:solidFill>
              </a:rPr>
              <a:t>Ahora vamos a turnarnos para presentarnos nosotros y a nuestros bebés. 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f0423ab786_0_1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f0423ab786_0_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1"/>
                </a:solidFill>
              </a:rPr>
              <a:t>Imagen 10: Los instrumentos musicales</a:t>
            </a:r>
            <a:endParaRPr b="1"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>
                <a:solidFill>
                  <a:schemeClr val="dk1"/>
                </a:solidFill>
              </a:rPr>
              <a:t>Los bebés son científicos porque todo lo exploran y, cuando exploran, aprenden mejor. 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>
                <a:solidFill>
                  <a:schemeClr val="dk1"/>
                </a:solidFill>
                <a:highlight>
                  <a:srgbClr val="00FF00"/>
                </a:highlight>
              </a:rPr>
              <a:t>Canción: </a:t>
            </a:r>
            <a:r>
              <a:rPr lang="en-GB" u="sng">
                <a:solidFill>
                  <a:schemeClr val="dk1"/>
                </a:solidFill>
                <a:highlight>
                  <a:srgbClr val="00FF00"/>
                </a:highlight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El tren se va</a:t>
            </a:r>
            <a:endParaRPr>
              <a:solidFill>
                <a:schemeClr val="dk1"/>
              </a:solidFill>
              <a:highlight>
                <a:srgbClr val="00FF00"/>
              </a:highlight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El tren se va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El tren se va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El tren se va, para la ciudad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Chucu chucu chucu chucu chucu chucu cha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Chucu chucu chucu chucu chucu chucu cha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Cargado va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Cargado va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Cargado va para la ciudad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Chucu chucu chucu chucu chucu chucu cha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Chucu chucu chucu chucu chucu chucu cha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Llevará ilusiones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a la tienda de canciones,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llevará esperanza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al mercado, a la plaza.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Llevará alegría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al que espera en la vía.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Llevará por montón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sueños de dulce algodón.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Lo pintaron ayer, de azul y café.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Tiene un vagón, que lleva carbón.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Tiene el pito ronco, más parece un oso.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El tren se va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El tren se va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El tren se va, para la ciudad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Chucu chucu chucu chucu chucu chucu cha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Chucu chucu chucu chucu chucu chucu cha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Cargado va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Cargado va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Cargado va, para la ciudadvo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Chucu chucu chucu chucu chucu chucu cha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Chucu chucu chucu chucu chucu chucu cha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Y vacío el tren, llegará otra vez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hasta la estación, donde la función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se repetirá, se repetirá.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Al amanecer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El tren se va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El tren se va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El tren se va, para la ciudad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Chucu chucu chucu chucu chucu chucu cha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Chucu chucu chucu chucu chucu chucu cha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Chucu chucu chucu chucu chucu chucu cha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Chucu chucu chucu chucu chucu chucu cha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>
                <a:solidFill>
                  <a:schemeClr val="dk1"/>
                </a:solidFill>
              </a:rPr>
              <a:t>Recordemos que es importante supervisar siempre a nuestros bebés, principalmente si tienen algún accesorio. Esto previene el peligro de la asfixia.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f0423ab786_0_1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f0423ab786_0_1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1"/>
                </a:solidFill>
              </a:rPr>
              <a:t>Imagen 11: La canción de cuna</a:t>
            </a:r>
            <a:endParaRPr b="1"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>
                <a:solidFill>
                  <a:schemeClr val="dk1"/>
                </a:solidFill>
              </a:rPr>
              <a:t>Cantar canciones de cuna le ayudan a calmar y relajar a su bebé.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>
                <a:solidFill>
                  <a:schemeClr val="dk1"/>
                </a:solidFill>
              </a:rPr>
              <a:t>Los movimientos de balanceo y escuchar los latidos de su corazón ayudan a calmar y relajar a su bebé.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>
                <a:solidFill>
                  <a:schemeClr val="dk1"/>
                </a:solidFill>
              </a:rPr>
              <a:t>Llamemos a nuestro bebé por su nombre.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>
                <a:solidFill>
                  <a:schemeClr val="dk1"/>
                </a:solidFill>
                <a:highlight>
                  <a:srgbClr val="00FF00"/>
                </a:highlight>
              </a:rPr>
              <a:t>Canción: </a:t>
            </a:r>
            <a:r>
              <a:rPr lang="en-GB" u="sng">
                <a:solidFill>
                  <a:schemeClr val="dk1"/>
                </a:solidFill>
                <a:highlight>
                  <a:srgbClr val="00FF00"/>
                </a:highlight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 la nanita nana</a:t>
            </a:r>
            <a:endParaRPr>
              <a:solidFill>
                <a:schemeClr val="dk1"/>
              </a:solidFill>
              <a:highlight>
                <a:srgbClr val="00FF00"/>
              </a:highlight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A la nanita nana, nanita ella, nanita ella.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Mi niño tiene sueño, bendito sea, bendito sea.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A la nanita nana, nanita ella, nanita ella.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Mi niño tiene sueño, bendito sea, bendito sea.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Fuentecita que corre clara y sonora.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Ruiseñor que en la selva, cantando llora.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Calla mientras la cuna, se balancea.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A la nanita nana, nanita ella.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f0423ab786_0_1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f0423ab786_0_1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1"/>
                </a:solidFill>
              </a:rPr>
              <a:t>Imagen 12: Las bibliotecas públicas</a:t>
            </a:r>
            <a:endParaRPr b="1"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>
                <a:solidFill>
                  <a:schemeClr val="dk1"/>
                </a:solidFill>
              </a:rPr>
              <a:t>Las bibliotecas públicas son lugares para encontrar respuestas a sus preguntas.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>
                <a:solidFill>
                  <a:schemeClr val="dk1"/>
                </a:solidFill>
              </a:rPr>
              <a:t>Las bibliotecas públicas ayudan a las personas a encontrar lo que buscan.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>
                <a:solidFill>
                  <a:schemeClr val="dk1"/>
                </a:solidFill>
              </a:rPr>
              <a:t>Las bibliotecas públicas le dan la bienvenida a padres de familia y a sus bebés.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>
                <a:solidFill>
                  <a:schemeClr val="dk1"/>
                </a:solidFill>
              </a:rPr>
              <a:t>En las bibliotecas públicas pueden conocer a otras familias con bebés.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>
                <a:solidFill>
                  <a:schemeClr val="dk1"/>
                </a:solidFill>
              </a:rPr>
              <a:t>Conozca a futuros amigos durante los programas de la biblioteca.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f0423ab786_0_1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f0423ab786_0_1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1"/>
                </a:solidFill>
              </a:rPr>
              <a:t>Imagen 13: La canción de las bibliotecas públicas (la lectura)</a:t>
            </a:r>
            <a:endParaRPr b="1"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>
                <a:solidFill>
                  <a:schemeClr val="dk1"/>
                </a:solidFill>
              </a:rPr>
              <a:t>¡Cuantas más palabras aprenda su bebé, mejor!</a:t>
            </a:r>
            <a:endParaRPr b="1"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>
                <a:solidFill>
                  <a:schemeClr val="dk1"/>
                </a:solidFill>
                <a:highlight>
                  <a:srgbClr val="00FF00"/>
                </a:highlight>
              </a:rPr>
              <a:t>Canción: </a:t>
            </a:r>
            <a:r>
              <a:rPr lang="en-GB" u="sng">
                <a:solidFill>
                  <a:schemeClr val="dk1"/>
                </a:solidFill>
                <a:highlight>
                  <a:srgbClr val="00FF00"/>
                </a:highlight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Ya se leer</a:t>
            </a:r>
            <a:endParaRPr b="1">
              <a:solidFill>
                <a:schemeClr val="dk1"/>
              </a:solidFill>
              <a:highlight>
                <a:srgbClr val="00FF00"/>
              </a:highlight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Hoy ya sé leer, aprendí a leer, 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todo comenzó antes de nacer. 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Hoy ya sé leer, aprendí a leer, 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y es lo que le da sentido a mi ser. (bis) 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Amigo, yo quiero contarte 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algo que a mí me sucedió, 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con esto quiero motivarte 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para que seas un buen lector. 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Desde siempre disfruto la lectura, posiblemente desde antes de nacer, desde el vientre, mi papi y mi mami, muchos cuentos me iban a leer, 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y en la cuna, para ayudar mi sueño, las historias estaban a granel.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Hoy ya sé leer, aprendí a leer, 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todo comenzó antes de nacer. 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Hoy ya sé leer, aprendí a leer, 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y es lo que le da sentido a mi ser. (bis) 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Mi mente viaja por doquiera 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y en mi crece la imaginación. Encuentro siempre nuevas ideas 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y a todo le busco solución. 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En los libros aprendo más de ciencias, de artes y de comportamiento. 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Socializo valores y vivencias 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y comparto con todos mi talento. 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Con maestras, maestros y estudiantes; 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mi familia y mi libro no lo dejo. 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Hoy ya sé leer, aprendí a leer, 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todo comenzó antes de nacer. 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Hoy ya sé leer, aprendí a leer, 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y es lo que le da sentido a mi ser. (bis) 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Descubro las cosas importantes 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de la historia y de la humanidad, valores, principios y bondades 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que hacen los sueños realidad. 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La lectura cultiva en el sujeto 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la conciencia de ser siempre mejor. 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El sentido del ser y de las cosas 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toma curso desde tu interior. 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Te transforma, te anima y te libera, 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te acompaña y te anima con amor. 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Hoy ya sé leer, aprendí a leer, 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todo comenzó antes de nacer. 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Hoy ya sé leer, aprendí a leer, 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y es lo que le da sentido a mi ser. (bis)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Letras: Taller con niñas y niños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Adaptación y corrección: Francis Franco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p.45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Aprendo Cantando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La música como estrategia para aprender y animar la lectura y la escritura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https://www.centropoveda.org/IMG/pdf/N12-Aprendo_cantando.pdf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f0423ab786_0_1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f0423ab786_0_1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1"/>
                </a:solidFill>
              </a:rPr>
              <a:t>Imagen 14: La conclusión</a:t>
            </a:r>
            <a:endParaRPr b="1"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>
                <a:solidFill>
                  <a:schemeClr val="dk1"/>
                </a:solidFill>
                <a:highlight>
                  <a:srgbClr val="00FF00"/>
                </a:highlight>
              </a:rPr>
              <a:t>CANCIÓN: </a:t>
            </a:r>
            <a:r>
              <a:rPr lang="en-GB">
                <a:solidFill>
                  <a:schemeClr val="dk1"/>
                </a:solidFill>
                <a:highlight>
                  <a:srgbClr val="00FF00"/>
                </a:highlight>
                <a:uFill>
                  <a:noFill/>
                </a:uFill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Cuídame</a:t>
            </a:r>
            <a:endParaRPr>
              <a:solidFill>
                <a:schemeClr val="dk1"/>
              </a:solidFill>
              <a:highlight>
                <a:srgbClr val="00FF00"/>
              </a:highlight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Cuida de mis labios 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Cuida de mi risa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Llevame en tus brazos 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llévame sin prisa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No maltrates nunca mi fragilidad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Pisaré la tierra que tu pisas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Pisaré la tierra que tu pisas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Cuida de mis manos, 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cuida de mis dedos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Dame la caricia 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que descansa en ellos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No maltrates nunca mi fragilidad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Yo seré la imagen de tu espejo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Yo seré la imagen de tu espejo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Cuida de mis sueños, 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cuida de mi vida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Cuida a quien te quiere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Cuida a quien te cuida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No maltrates nunca mi fragilidad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Yo seré el abrazo que te alivia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Yo seré el abrazo que te alivia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Cuida de mis ojos, 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cuida de mi cara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Abre los caminos 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dame las palabras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No maltrates nunca mi fragilidad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Soy la fortaleza de mañana…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Soy la fortaleza de mañana…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Cuida de mis sueños,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cuida de mi vida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Cuida a quien te quiere,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cuida a quien te cuida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No maltrates nunca mi fragilidad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Yo seré el abrazo que te alivia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Yo seré el abrazo que te alivia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>
                <a:solidFill>
                  <a:schemeClr val="dk1"/>
                </a:solidFill>
              </a:rPr>
              <a:t>Los padres y las madres son los primeros maestros de su bebé. 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>
                <a:solidFill>
                  <a:schemeClr val="dk1"/>
                </a:solidFill>
              </a:rPr>
              <a:t>Vamos a observar con atención cuando nuestro bebé juega con el títere de la rana.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>
                <a:solidFill>
                  <a:schemeClr val="dk1"/>
                </a:solidFill>
              </a:rPr>
              <a:t>Siempre vamos a supervisar a nuestro bebé cuando juega con las maracas o cuando juega con el títere de la rana. 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>
                <a:solidFill>
                  <a:schemeClr val="dk1"/>
                </a:solidFill>
              </a:rPr>
              <a:t>Compartamos alguna cosa que aprendimos el día de hoy acerca del programa “Los pollitos: en el nido”. ¿Cómo le cantamos, hablamos, compartimos libros y hablamos a nuestro bebé?</a:t>
            </a:r>
            <a:endParaRPr b="1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f0423ab786_0_1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f0423ab786_0_1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1"/>
                </a:solidFill>
              </a:rPr>
              <a:t>Imagen 15: El cierre</a:t>
            </a:r>
            <a:endParaRPr b="1"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>
                <a:solidFill>
                  <a:schemeClr val="dk1"/>
                </a:solidFill>
              </a:rPr>
              <a:t>¿Tienen preguntas?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>
                <a:solidFill>
                  <a:schemeClr val="dk1"/>
                </a:solidFill>
              </a:rPr>
              <a:t>Por favor devuelva los kits y complete las encuestas.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>
                <a:solidFill>
                  <a:schemeClr val="dk1"/>
                </a:solidFill>
              </a:rPr>
              <a:t>Lleve un libro, una bolsa, un calendario y un cancionero de Hatchlings.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>
                <a:solidFill>
                  <a:schemeClr val="dk1"/>
                </a:solidFill>
              </a:rPr>
              <a:t>Ahora vamos a tomar una foto de todos los participantes. Asegúrese de que se muestre la etiqueta con su nombre.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>
                <a:solidFill>
                  <a:schemeClr val="dk1"/>
                </a:solidFill>
              </a:rPr>
              <a:t>¡Hasta pronto! Muchísimas gracias por venir y participar en nuestras sesiones.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f0423ab786_0_1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f0423ab786_0_1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>
              <a:solidFill>
                <a:srgbClr val="FF00FF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f0423ab786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f0423ab786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>
                <a:solidFill>
                  <a:schemeClr val="dk1"/>
                </a:solidFill>
              </a:rPr>
              <a:t>Imagen 2: La introducción con canciones</a:t>
            </a:r>
            <a:endParaRPr b="1"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>
                <a:solidFill>
                  <a:schemeClr val="dk1"/>
                </a:solidFill>
              </a:rPr>
              <a:t>Cuantas más palabras conozca un niño, más fácil será para ellos aprender a leer.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>
                <a:solidFill>
                  <a:schemeClr val="dk1"/>
                </a:solidFill>
              </a:rPr>
              <a:t>Los niños aprenden palabras cuando usted habla, canta, comparte libros y juega con ellos.</a:t>
            </a:r>
            <a:endParaRPr b="1"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>
                <a:solidFill>
                  <a:schemeClr val="dk1"/>
                </a:solidFill>
                <a:highlight>
                  <a:srgbClr val="00FF00"/>
                </a:highlight>
              </a:rPr>
              <a:t>Canción: </a:t>
            </a:r>
            <a:r>
              <a:rPr lang="en-GB" u="sng">
                <a:solidFill>
                  <a:schemeClr val="dk1"/>
                </a:solidFill>
                <a:highlight>
                  <a:srgbClr val="00FF00"/>
                </a:highlight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Los pollitos</a:t>
            </a:r>
            <a:endParaRPr>
              <a:solidFill>
                <a:schemeClr val="dk1"/>
              </a:solidFill>
              <a:highlight>
                <a:srgbClr val="00FF00"/>
              </a:highlight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Los pollitos dicen pio, pio, pio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Cuando tienen hambre, cuando tienen frío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La gallina busca el maíz y el trigo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Les da la comida y les presta abrigo.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Bajo sus dos alas, acurrucaditos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Duermen los pollitos hasta el otro día.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f0423ab786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f0423ab786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>
                <a:solidFill>
                  <a:schemeClr val="dk1"/>
                </a:solidFill>
              </a:rPr>
              <a:t>Imagen 3: El libro “Hello, My World”</a:t>
            </a:r>
            <a:endParaRPr b="1"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>
                <a:solidFill>
                  <a:schemeClr val="dk1"/>
                </a:solidFill>
              </a:rPr>
              <a:t>Libro: “Hello, My World”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>
                <a:solidFill>
                  <a:schemeClr val="dk1"/>
                </a:solidFill>
              </a:rPr>
              <a:t>Cuando su bebé se encuentra boca abajo, sobre su pancita, se fortalece la cabeza, el cuello y los músculos de la parte superior del cuerpo del bebé. Esto se puede realizar sobre una manta o cuando su bebé se encuentra al frente de usted, entre su pecho y el pecho del bebé.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>
                <a:solidFill>
                  <a:schemeClr val="dk1"/>
                </a:solidFill>
              </a:rPr>
              <a:t>Actividad: Describa a su bebé lo que ve en la imagen del libro.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>
                <a:solidFill>
                  <a:schemeClr val="dk1"/>
                </a:solidFill>
              </a:rPr>
              <a:t>Hablarle a su bebé le permite enseñar los nombres de las cosas. Describir las emociones también le ayudará a su bebé tener palabras para comunicar sus sentimientos.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>
                <a:solidFill>
                  <a:schemeClr val="dk1"/>
                </a:solidFill>
              </a:rPr>
              <a:t>Mirar las imágenes de un libro desarrolla habilidades para la lectura.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f0423ab786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f0423ab786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>
                <a:solidFill>
                  <a:schemeClr val="dk1"/>
                </a:solidFill>
              </a:rPr>
              <a:t>Imagen 4: Las canciones</a:t>
            </a:r>
            <a:endParaRPr b="1"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>
                <a:solidFill>
                  <a:schemeClr val="dk1"/>
                </a:solidFill>
                <a:highlight>
                  <a:srgbClr val="00FF00"/>
                </a:highlight>
              </a:rPr>
              <a:t>Canción: </a:t>
            </a:r>
            <a:r>
              <a:rPr lang="en-GB" u="sng">
                <a:solidFill>
                  <a:schemeClr val="dk1"/>
                </a:solidFill>
                <a:highlight>
                  <a:srgbClr val="00FF00"/>
                </a:highlight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El trencito</a:t>
            </a:r>
            <a:endParaRPr>
              <a:solidFill>
                <a:schemeClr val="dk1"/>
              </a:solidFill>
              <a:highlight>
                <a:srgbClr val="00FF00"/>
              </a:highlight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Chucu cha,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chucu cha,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el trencito viene ya.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Chucu, chucu, chucu,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chucu, chucu, chucu, cha.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Chucu cha,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chucu cha,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el trencito ya se va.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Chucu, chucu, chucu,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chucu, chucu, chucu, cha.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Chucu cha,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chucu cha,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el trencito viene ya.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Chucu, chucu, chucu,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chucu, chucu, chucu, cha.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Chucu cha,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chucu cha,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el trencito ya se va.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Chucu, chucu, chucu,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chucu, chucu, chucu, cha.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>
                <a:solidFill>
                  <a:schemeClr val="dk1"/>
                </a:solidFill>
                <a:highlight>
                  <a:srgbClr val="00FF00"/>
                </a:highlight>
              </a:rPr>
              <a:t>Canción: </a:t>
            </a:r>
            <a:r>
              <a:rPr lang="en-GB" u="sng">
                <a:solidFill>
                  <a:schemeClr val="dk1"/>
                </a:solidFill>
                <a:highlight>
                  <a:srgbClr val="00FF00"/>
                </a:highlight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Lluvias</a:t>
            </a:r>
            <a:endParaRPr>
              <a:solidFill>
                <a:schemeClr val="dk1"/>
              </a:solidFill>
              <a:highlight>
                <a:srgbClr val="00FF00"/>
              </a:highlight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Pican, pican las gotitas,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sobre mi tejado,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y dibujan caminitos 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de color plateado.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Pican, pican las gotitas,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sobre mi tejado,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y dibujan caminitos 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de color plateado.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Ya lloviendo está,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ya lloviendo está.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Rin,rin, rin, rin,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Ya lloviendo está.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Ya lloviendo está,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ya lloviendo está.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Rin,rin, rin, rin,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Ya lloviendo está.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Plin, plin, plin, plin,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la lluvia viene ya.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Plin, plin, plin, plin,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la lluvia va a llegar.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Plin, plin, plin, plin,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la lluvia viene ya.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Plin, plin, plin, plin,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la lluvia va a llegar.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f0423ab786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f0423ab786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>
                <a:solidFill>
                  <a:schemeClr val="dk1"/>
                </a:solidFill>
              </a:rPr>
              <a:t>Imagen 5: Las presentaciones de los participantes</a:t>
            </a:r>
            <a:endParaRPr b="1"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>
                <a:solidFill>
                  <a:schemeClr val="dk1"/>
                </a:solidFill>
                <a:highlight>
                  <a:srgbClr val="FFFF00"/>
                </a:highlight>
              </a:rPr>
              <a:t>Poema: “Muchas maneras de decir “hola” poema por Janet Wong:</a:t>
            </a:r>
            <a:endParaRPr>
              <a:solidFill>
                <a:schemeClr val="dk1"/>
              </a:solidFill>
              <a:highlight>
                <a:srgbClr val="FFFF00"/>
              </a:highlight>
            </a:endParaRPr>
          </a:p>
          <a:p>
            <a:pPr indent="-29845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-GB">
                <a:solidFill>
                  <a:schemeClr val="dk1"/>
                </a:solidFill>
              </a:rPr>
              <a:t>movemos el pie</a:t>
            </a:r>
            <a:endParaRPr>
              <a:solidFill>
                <a:schemeClr val="dk1"/>
              </a:solidFill>
            </a:endParaRPr>
          </a:p>
          <a:p>
            <a:pPr indent="-29845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-GB">
                <a:solidFill>
                  <a:schemeClr val="dk1"/>
                </a:solidFill>
              </a:rPr>
              <a:t>colocamos la mano en el pecho</a:t>
            </a:r>
            <a:endParaRPr>
              <a:solidFill>
                <a:schemeClr val="dk1"/>
              </a:solidFill>
            </a:endParaRPr>
          </a:p>
          <a:p>
            <a:pPr indent="-29845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-GB">
                <a:solidFill>
                  <a:schemeClr val="dk1"/>
                </a:solidFill>
              </a:rPr>
              <a:t>subimos los dedos pulgares</a:t>
            </a:r>
            <a:endParaRPr>
              <a:solidFill>
                <a:schemeClr val="dk1"/>
              </a:solidFill>
            </a:endParaRPr>
          </a:p>
          <a:p>
            <a:pPr indent="-29845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-GB">
                <a:solidFill>
                  <a:schemeClr val="dk1"/>
                </a:solidFill>
              </a:rPr>
              <a:t>aplaudimos </a:t>
            </a:r>
            <a:endParaRPr>
              <a:solidFill>
                <a:schemeClr val="dk1"/>
              </a:solidFill>
            </a:endParaRPr>
          </a:p>
          <a:p>
            <a:pPr indent="-29845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-GB">
                <a:solidFill>
                  <a:schemeClr val="dk1"/>
                </a:solidFill>
              </a:rPr>
              <a:t>colocamos los brazos a un lado y hacemos como un pollito</a:t>
            </a:r>
            <a:endParaRPr>
              <a:solidFill>
                <a:schemeClr val="dk1"/>
              </a:solidFill>
            </a:endParaRPr>
          </a:p>
          <a:p>
            <a:pPr indent="-29845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-GB">
                <a:solidFill>
                  <a:schemeClr val="dk1"/>
                </a:solidFill>
              </a:rPr>
              <a:t>colocamos las manos sobre nuestra cabeza y hacemos como un conejo </a:t>
            </a:r>
            <a:endParaRPr>
              <a:solidFill>
                <a:schemeClr val="dk1"/>
              </a:solidFill>
            </a:endParaRPr>
          </a:p>
          <a:p>
            <a:pPr indent="-29845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-GB">
                <a:solidFill>
                  <a:schemeClr val="dk1"/>
                </a:solidFill>
              </a:rPr>
              <a:t>colocamos las manos sobre la cara y hacemos como un pez</a:t>
            </a:r>
            <a:endParaRPr>
              <a:solidFill>
                <a:schemeClr val="dk1"/>
              </a:solidFill>
            </a:endParaRPr>
          </a:p>
          <a:p>
            <a:pPr indent="-29845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-GB">
                <a:solidFill>
                  <a:schemeClr val="dk1"/>
                </a:solidFill>
              </a:rPr>
              <a:t>finalmente decimos: “Te traigo saludos desde el espacio interior”.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f0423ab786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f0423ab786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1"/>
                </a:solidFill>
              </a:rPr>
              <a:t>Imagen 6: La introducción</a:t>
            </a:r>
            <a:endParaRPr>
              <a:solidFill>
                <a:schemeClr val="dk1"/>
              </a:solidFill>
              <a:highlight>
                <a:srgbClr val="FFFF00"/>
              </a:highlight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>
                <a:solidFill>
                  <a:schemeClr val="dk1"/>
                </a:solidFill>
              </a:rPr>
              <a:t>Repetirle canciones e historias a su bebé le ayuda a aprender.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>
                <a:solidFill>
                  <a:schemeClr val="dk1"/>
                </a:solidFill>
              </a:rPr>
              <a:t>Los bebés tienden a tranquilizarse con la repetición de una serie de ritmos y, además, disfrutan de los rebotes suaves.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>
                <a:solidFill>
                  <a:schemeClr val="dk1"/>
                </a:solidFill>
              </a:rPr>
              <a:t>Vamos a realizar una serie de ritmos como un tambor.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>
                <a:solidFill>
                  <a:schemeClr val="dk1"/>
                </a:solidFill>
              </a:rPr>
              <a:t>Rum pum pum, ¡este es mi tambor!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>
                <a:solidFill>
                  <a:schemeClr val="dk1"/>
                </a:solidFill>
              </a:rPr>
              <a:t>¿Cuál es tu nombre?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>
                <a:solidFill>
                  <a:schemeClr val="dk1"/>
                </a:solidFill>
              </a:rPr>
              <a:t>Escuchemos las sílabas que tiene nuestro nombre y luego damos palmaditas con cada una de las sílabas.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>
                <a:solidFill>
                  <a:schemeClr val="dk1"/>
                </a:solidFill>
                <a:highlight>
                  <a:srgbClr val="00FF00"/>
                </a:highlight>
              </a:rPr>
              <a:t>Canción: </a:t>
            </a:r>
            <a:r>
              <a:rPr lang="en-GB" u="sng">
                <a:solidFill>
                  <a:schemeClr val="dk1"/>
                </a:solidFill>
                <a:highlight>
                  <a:srgbClr val="00FF00"/>
                </a:highlight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El joky poky</a:t>
            </a:r>
            <a:endParaRPr>
              <a:solidFill>
                <a:schemeClr val="dk1"/>
              </a:solidFill>
              <a:highlight>
                <a:srgbClr val="00FF00"/>
              </a:highlight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Pon la mano derecha adentro,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pon la mano derecha afuera.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Pon la mano derecha adentro,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dale una meneadita.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Jugamos joky poky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con una vueltecita.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Todos a gozar.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¡Joky poky!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(Repetir con otras partes del cuerpo:</a:t>
            </a:r>
            <a:endParaRPr>
              <a:solidFill>
                <a:schemeClr val="dk1"/>
              </a:solidFill>
            </a:endParaRPr>
          </a:p>
          <a:p>
            <a:pPr indent="-29845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-GB">
                <a:solidFill>
                  <a:schemeClr val="dk1"/>
                </a:solidFill>
              </a:rPr>
              <a:t>la mano izquierda</a:t>
            </a:r>
            <a:endParaRPr>
              <a:solidFill>
                <a:schemeClr val="dk1"/>
              </a:solidFill>
            </a:endParaRPr>
          </a:p>
          <a:p>
            <a:pPr indent="-29845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-GB">
                <a:solidFill>
                  <a:schemeClr val="dk1"/>
                </a:solidFill>
              </a:rPr>
              <a:t>el pie derecho</a:t>
            </a:r>
            <a:endParaRPr>
              <a:solidFill>
                <a:schemeClr val="dk1"/>
              </a:solidFill>
            </a:endParaRPr>
          </a:p>
          <a:p>
            <a:pPr indent="-29845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-GB">
                <a:solidFill>
                  <a:schemeClr val="dk1"/>
                </a:solidFill>
              </a:rPr>
              <a:t>el pie izquierdo</a:t>
            </a:r>
            <a:endParaRPr>
              <a:solidFill>
                <a:schemeClr val="dk1"/>
              </a:solidFill>
            </a:endParaRPr>
          </a:p>
          <a:p>
            <a:pPr indent="-29845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-GB">
                <a:solidFill>
                  <a:schemeClr val="dk1"/>
                </a:solidFill>
              </a:rPr>
              <a:t>la rodilla derecha </a:t>
            </a:r>
            <a:endParaRPr>
              <a:solidFill>
                <a:schemeClr val="dk1"/>
              </a:solidFill>
            </a:endParaRPr>
          </a:p>
          <a:p>
            <a:pPr indent="-29845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-GB">
                <a:solidFill>
                  <a:schemeClr val="dk1"/>
                </a:solidFill>
              </a:rPr>
              <a:t>la rodilla izquierda</a:t>
            </a:r>
            <a:endParaRPr>
              <a:solidFill>
                <a:schemeClr val="dk1"/>
              </a:solidFill>
            </a:endParaRPr>
          </a:p>
          <a:p>
            <a:pPr indent="-29845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-GB">
                <a:solidFill>
                  <a:schemeClr val="dk1"/>
                </a:solidFill>
              </a:rPr>
              <a:t>la cadera derecha</a:t>
            </a:r>
            <a:endParaRPr>
              <a:solidFill>
                <a:schemeClr val="dk1"/>
              </a:solidFill>
            </a:endParaRPr>
          </a:p>
          <a:p>
            <a:pPr indent="-29845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-GB">
                <a:solidFill>
                  <a:schemeClr val="dk1"/>
                </a:solidFill>
              </a:rPr>
              <a:t>la cadera izquierda</a:t>
            </a:r>
            <a:endParaRPr>
              <a:solidFill>
                <a:schemeClr val="dk1"/>
              </a:solidFill>
            </a:endParaRPr>
          </a:p>
          <a:p>
            <a:pPr indent="-29845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-GB">
                <a:solidFill>
                  <a:schemeClr val="dk1"/>
                </a:solidFill>
              </a:rPr>
              <a:t>el codo derecho</a:t>
            </a:r>
            <a:endParaRPr>
              <a:solidFill>
                <a:schemeClr val="dk1"/>
              </a:solidFill>
            </a:endParaRPr>
          </a:p>
          <a:p>
            <a:pPr indent="-29845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-GB">
                <a:solidFill>
                  <a:schemeClr val="dk1"/>
                </a:solidFill>
              </a:rPr>
              <a:t>el codo izquierdo</a:t>
            </a:r>
            <a:endParaRPr>
              <a:solidFill>
                <a:schemeClr val="dk1"/>
              </a:solidFill>
            </a:endParaRPr>
          </a:p>
          <a:p>
            <a:pPr indent="-29845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-GB">
                <a:solidFill>
                  <a:schemeClr val="dk1"/>
                </a:solidFill>
              </a:rPr>
              <a:t>el hombro derecho</a:t>
            </a:r>
            <a:endParaRPr>
              <a:solidFill>
                <a:schemeClr val="dk1"/>
              </a:solidFill>
            </a:endParaRPr>
          </a:p>
          <a:p>
            <a:pPr indent="-29845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-GB">
                <a:solidFill>
                  <a:schemeClr val="dk1"/>
                </a:solidFill>
              </a:rPr>
              <a:t>el hombro izquierdo</a:t>
            </a:r>
            <a:endParaRPr>
              <a:solidFill>
                <a:schemeClr val="dk1"/>
              </a:solidFill>
            </a:endParaRPr>
          </a:p>
          <a:p>
            <a:pPr indent="-29845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-GB">
                <a:solidFill>
                  <a:schemeClr val="dk1"/>
                </a:solidFill>
              </a:rPr>
              <a:t>la cabeza</a:t>
            </a:r>
            <a:endParaRPr>
              <a:solidFill>
                <a:schemeClr val="dk1"/>
              </a:solidFill>
            </a:endParaRPr>
          </a:p>
          <a:p>
            <a:pPr indent="-29845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-GB">
                <a:solidFill>
                  <a:schemeClr val="dk1"/>
                </a:solidFill>
              </a:rPr>
              <a:t>Todo el cuerpo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f0423ab786_0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f0423ab786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>
                <a:solidFill>
                  <a:schemeClr val="dk1"/>
                </a:solidFill>
              </a:rPr>
              <a:t>Imagen 7: Canciones del cuerpo de movimiento y para detener el movimiento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>
                <a:solidFill>
                  <a:schemeClr val="dk1"/>
                </a:solidFill>
              </a:rPr>
              <a:t>Los juegos de quedarse “congelados” ayuda a los niños a practicar cómo detenerse.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>
                <a:solidFill>
                  <a:schemeClr val="dk1"/>
                </a:solidFill>
                <a:highlight>
                  <a:srgbClr val="D9D2E9"/>
                </a:highlight>
              </a:rPr>
              <a:t>Poema: Y caminamos….</a:t>
            </a:r>
            <a:endParaRPr>
              <a:solidFill>
                <a:schemeClr val="dk1"/>
              </a:solidFill>
              <a:highlight>
                <a:srgbClr val="D9D2E9"/>
              </a:highlight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Caminamos, caminamos,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caminamos y paramos.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Caminamos, caminamos,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caminamos y paramos.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Caminamos, caminamos,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caminamos y paramos.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Y damos una vueltecita.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¡Uyyyyy!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f0423ab786_0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f0423ab786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1"/>
                </a:solidFill>
              </a:rPr>
              <a:t>Imagen 8: El libro “Wiggle! March!” (los animales) y el títere de la rana</a:t>
            </a:r>
            <a:endParaRPr b="1"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>
                <a:solidFill>
                  <a:schemeClr val="dk1"/>
                </a:solidFill>
              </a:rPr>
              <a:t>Libro: </a:t>
            </a:r>
            <a:r>
              <a:rPr b="1" lang="en-GB">
                <a:solidFill>
                  <a:schemeClr val="dk1"/>
                </a:solidFill>
              </a:rPr>
              <a:t> </a:t>
            </a:r>
            <a:r>
              <a:rPr lang="en-GB">
                <a:solidFill>
                  <a:schemeClr val="dk1"/>
                </a:solidFill>
              </a:rPr>
              <a:t>“Wiggle! March!”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>
                <a:solidFill>
                  <a:schemeClr val="dk1"/>
                </a:solidFill>
                <a:highlight>
                  <a:srgbClr val="00FF00"/>
                </a:highlight>
              </a:rPr>
              <a:t>Canción: </a:t>
            </a:r>
            <a:r>
              <a:rPr lang="en-GB" u="sng">
                <a:solidFill>
                  <a:schemeClr val="dk1"/>
                </a:solidFill>
                <a:highlight>
                  <a:srgbClr val="00FF00"/>
                </a:highlight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Gusanito medidor</a:t>
            </a:r>
            <a:endParaRPr>
              <a:solidFill>
                <a:schemeClr val="dk1"/>
              </a:solidFill>
              <a:highlight>
                <a:srgbClr val="00FF00"/>
              </a:highlight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Gusanito medidor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Dime cuanto mido yo,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Mídeme desde el zapato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Por la pierna o por el brazo.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Ay jiji, ay jojo,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Gusanito medidor,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Ay jiji, ay jojo,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¡Qué cosquillas tengo yo!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Mido uno, mido dos,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Mido veinte y un montón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Cuatrocientos gusanitos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Es la cuenta que ha salido.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Ay jiji, ay jojo,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Gusanito medidor,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Ay jiji, ay jojo,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¡Qué cosquillas tengo yo!</a:t>
            </a:r>
            <a:endParaRPr>
              <a:solidFill>
                <a:schemeClr val="dk1"/>
              </a:solidFill>
              <a:highlight>
                <a:srgbClr val="00FF00"/>
              </a:highlight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>
                <a:solidFill>
                  <a:schemeClr val="dk1"/>
                </a:solidFill>
              </a:rPr>
              <a:t>Hablemos y cantemos acerca de las actividades que hacemos en la vida diaria.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>
                <a:solidFill>
                  <a:schemeClr val="dk1"/>
                </a:solidFill>
              </a:rPr>
              <a:t>¿Sobre qué más podemos cantar?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>
                <a:solidFill>
                  <a:schemeClr val="dk1"/>
                </a:solidFill>
                <a:highlight>
                  <a:srgbClr val="00FF00"/>
                </a:highlight>
              </a:rPr>
              <a:t>Canción: </a:t>
            </a:r>
            <a:r>
              <a:rPr lang="en-GB" u="sng">
                <a:solidFill>
                  <a:schemeClr val="dk1"/>
                </a:solidFill>
                <a:highlight>
                  <a:srgbClr val="00FF00"/>
                </a:highlight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 ordenar</a:t>
            </a:r>
            <a:endParaRPr>
              <a:solidFill>
                <a:schemeClr val="dk1"/>
              </a:solidFill>
              <a:highlight>
                <a:srgbClr val="00FF00"/>
              </a:highlight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A ordenar, a ordenar.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Todos vamos a ordenar.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A ordenar, a ordenar.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Todos a ordenar.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f0423ab786_0_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f0423ab786_0_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1"/>
                </a:solidFill>
              </a:rPr>
              <a:t>Imagen 9: El títere del sapo</a:t>
            </a:r>
            <a:endParaRPr b="1"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>
                <a:solidFill>
                  <a:schemeClr val="dk1"/>
                </a:solidFill>
                <a:highlight>
                  <a:srgbClr val="00FF00"/>
                </a:highlight>
              </a:rPr>
              <a:t>Canción: </a:t>
            </a:r>
            <a:r>
              <a:rPr lang="en-GB" u="sng">
                <a:solidFill>
                  <a:schemeClr val="dk1"/>
                </a:solidFill>
                <a:highlight>
                  <a:srgbClr val="00FF00"/>
                </a:highlight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Había un sapo</a:t>
            </a:r>
            <a:endParaRPr>
              <a:solidFill>
                <a:schemeClr val="dk1"/>
              </a:solidFill>
              <a:highlight>
                <a:srgbClr val="00FF00"/>
              </a:highlight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Había un sapo, sapo, sapo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que nadaba en el río, río, río,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con un traje verde, verde, verde,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tiritaba de frío, frío, frío.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La señora sapa, sapa, sapa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a mí me contó, me contó,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que un amigo mío, mío, mío 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era profeso-or.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Había un sapo, sapo, sapo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que nadaba en el río, río, río,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con un traje verde, verde, verde,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tiritaba de frío, frío, frío.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La señora sapa, sapa, sapa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a mí me contó, me contó,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que un amigo mío, mío, mío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manejaba un avio-ón.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Había un sapo, sapo, sapo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que nadaba en el río, río, río,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con un traje verde, verde, verde,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tiritaba de frío, frío, frío.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La señora sapa, sapa, sapa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a mí me contó, me contó,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que un amigo mío, mío, mío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manejaba un camio-ón.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Había un sapo, sapo, sapo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que nadaba en el río, río, río,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con un traje verde, verde, verde,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tiritaba de frío, frío, frío.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La señora sapa, sapa, sapa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a mí me contó, me contó,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que un amigo mío, mío, mío 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cantó esta cancio-ón.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>
                <a:solidFill>
                  <a:schemeClr val="dk1"/>
                </a:solidFill>
                <a:highlight>
                  <a:srgbClr val="00FF00"/>
                </a:highlight>
              </a:rPr>
              <a:t>Canción: </a:t>
            </a:r>
            <a:r>
              <a:rPr lang="en-GB" u="sng">
                <a:solidFill>
                  <a:schemeClr val="dk1"/>
                </a:solidFill>
                <a:highlight>
                  <a:srgbClr val="00FF00"/>
                </a:highlight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Cucú cucú cantaba la rana</a:t>
            </a:r>
            <a:endParaRPr>
              <a:solidFill>
                <a:schemeClr val="dk1"/>
              </a:solidFill>
              <a:highlight>
                <a:srgbClr val="00FF00"/>
              </a:highlight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Estaba la rana sentada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cantando debajo del agua.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Cuando la rana se puso a cantar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vino la mosca y la hizo callar.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La mosca a la rana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que estaba sentada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cantando debajo del agua.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Cuando la mosca se puso a cantar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vino la araña y la hizo callar.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La araña a la mosca, 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la mosca a la rana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que estaba sentada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cantando debajo del agua.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Cuando la araña se puso a cantar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vino el ratón y la hizo callar.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El ratón a la araña, 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la araña a la mosca,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la mosca a la rana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que estaba sentada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cantando debajo del agua.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Cuando el ratón se puso a cantar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vino el gato y lo hizo callar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El gato al ratón, 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el ratón a la araña,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la araña a la mosca, 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la mosca a la rana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que estaba sentada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cantando debajo del agua.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Cuando el gato se puso a cantar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vino el perro y lo hizo callar.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El perro al gato, 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el gato al ratón,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el ratón a la araña, 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la araña a la mosca,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la mosca a la rana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que estaba sentada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cantando debajo del agua.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Cuando el perro se puso a cantar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vino el niño y lo hizo callar.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El niño al perro, 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el perro al gato,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el gato al ratón, 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el ratón a la araña,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la araña a la mosca, 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la mosca a la rana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que estaba sentada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cantando debajo del agua.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Cuando el niño se puso a cantar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el dinosaurio lo hizo callar.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El dinosaurio al niño, 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el niño al perro,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el perro al gato, 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el gato al ratón,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el ratón a la araña, 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la araña a la mosca,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la mosca a la rana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que estaba sentada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cantando debajo del agua.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Cuando el dinosaurio se puso a rugir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asustó a todos y ese fue el fin.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>
                <a:solidFill>
                  <a:schemeClr val="dk1"/>
                </a:solidFill>
                <a:highlight>
                  <a:srgbClr val="00FFFF"/>
                </a:highlight>
              </a:rPr>
              <a:t>Esta semana vamos a regalar el títere de la rana.</a:t>
            </a:r>
            <a:endParaRPr>
              <a:solidFill>
                <a:schemeClr val="dk1"/>
              </a:solidFill>
              <a:highlight>
                <a:srgbClr val="00FFFF"/>
              </a:highlight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>
                <a:solidFill>
                  <a:schemeClr val="dk1"/>
                </a:solidFill>
              </a:rPr>
              <a:t>Recuerden que aquí tenemos la lista de las canciones para ustedes.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g"/><Relationship Id="rId4" Type="http://schemas.openxmlformats.org/officeDocument/2006/relationships/image" Target="../media/image3.jpg"/><Relationship Id="rId5" Type="http://schemas.openxmlformats.org/officeDocument/2006/relationships/image" Target="../media/image4.png"/><Relationship Id="rId6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7.jpg"/><Relationship Id="rId4" Type="http://schemas.openxmlformats.org/officeDocument/2006/relationships/hyperlink" Target="https://www.youtube.com/watch?v=Y44tvJjKBDM&amp;list=PLcqmEuhWClvJSJ1wWdfprgTiG4j7A2r86&amp;index=12" TargetMode="External"/><Relationship Id="rId5" Type="http://schemas.openxmlformats.org/officeDocument/2006/relationships/hyperlink" Target="https://www.youtube.com/watch?v=ZcDiLk5ZOBo" TargetMode="External"/><Relationship Id="rId6" Type="http://schemas.openxmlformats.org/officeDocument/2006/relationships/image" Target="../media/image2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8.jpg"/><Relationship Id="rId4" Type="http://schemas.openxmlformats.org/officeDocument/2006/relationships/image" Target="../media/image2.png"/><Relationship Id="rId5" Type="http://schemas.openxmlformats.org/officeDocument/2006/relationships/hyperlink" Target="https://www.youtube.com/watch?v=y2-j6U04RnM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4.jpg"/><Relationship Id="rId4" Type="http://schemas.openxmlformats.org/officeDocument/2006/relationships/image" Target="../media/image33.jpg"/><Relationship Id="rId5" Type="http://schemas.openxmlformats.org/officeDocument/2006/relationships/image" Target="../media/image3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9.jpg"/><Relationship Id="rId4" Type="http://schemas.openxmlformats.org/officeDocument/2006/relationships/image" Target="../media/image30.png"/><Relationship Id="rId5" Type="http://schemas.openxmlformats.org/officeDocument/2006/relationships/image" Target="../media/image41.jpg"/><Relationship Id="rId6" Type="http://schemas.openxmlformats.org/officeDocument/2006/relationships/image" Target="../media/image32.png"/><Relationship Id="rId7" Type="http://schemas.openxmlformats.org/officeDocument/2006/relationships/hyperlink" Target="https://www.youtube.com/watch?v=d77M0IOCv8E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0.jpg"/><Relationship Id="rId4" Type="http://schemas.openxmlformats.org/officeDocument/2006/relationships/image" Target="../media/image7.png"/><Relationship Id="rId5" Type="http://schemas.openxmlformats.org/officeDocument/2006/relationships/hyperlink" Target="https://www.youtube.com/watch?v=QQ6rTyt_xuM" TargetMode="External"/><Relationship Id="rId6" Type="http://schemas.openxmlformats.org/officeDocument/2006/relationships/image" Target="../media/image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3.jpg"/><Relationship Id="rId4" Type="http://schemas.openxmlformats.org/officeDocument/2006/relationships/image" Target="../media/image3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2.jpg"/><Relationship Id="rId4" Type="http://schemas.openxmlformats.org/officeDocument/2006/relationships/image" Target="../media/image36.jpg"/><Relationship Id="rId5" Type="http://schemas.openxmlformats.org/officeDocument/2006/relationships/image" Target="../media/image35.png"/><Relationship Id="rId6" Type="http://schemas.openxmlformats.org/officeDocument/2006/relationships/image" Target="../media/image38.png"/><Relationship Id="rId7" Type="http://schemas.openxmlformats.org/officeDocument/2006/relationships/image" Target="../media/image3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5.jpg"/><Relationship Id="rId4" Type="http://schemas.openxmlformats.org/officeDocument/2006/relationships/image" Target="../media/image2.png"/><Relationship Id="rId5" Type="http://schemas.openxmlformats.org/officeDocument/2006/relationships/hyperlink" Target="https://www.youtube.com/watch?v=R2CikV3xAxc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jpg"/><Relationship Id="rId4" Type="http://schemas.openxmlformats.org/officeDocument/2006/relationships/image" Target="../media/image7.png"/><Relationship Id="rId5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jpg"/><Relationship Id="rId4" Type="http://schemas.openxmlformats.org/officeDocument/2006/relationships/image" Target="../media/image9.png"/><Relationship Id="rId5" Type="http://schemas.openxmlformats.org/officeDocument/2006/relationships/image" Target="../media/image11.png"/><Relationship Id="rId6" Type="http://schemas.openxmlformats.org/officeDocument/2006/relationships/image" Target="../media/image10.png"/><Relationship Id="rId7" Type="http://schemas.openxmlformats.org/officeDocument/2006/relationships/hyperlink" Target="https://www.youtube.com/watch?v=M-O_xlhKGyk" TargetMode="External"/><Relationship Id="rId8" Type="http://schemas.openxmlformats.org/officeDocument/2006/relationships/hyperlink" Target="https://www.youtube.com/watch?v=-C8u5eiu7lU&amp;list=PLcqmEuhWClvJSJ1wWdfprgTiG4j7A2r86&amp;index=4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jpg"/><Relationship Id="rId4" Type="http://schemas.openxmlformats.org/officeDocument/2006/relationships/image" Target="../media/image13.jpg"/><Relationship Id="rId5" Type="http://schemas.openxmlformats.org/officeDocument/2006/relationships/image" Target="../media/image12.png"/><Relationship Id="rId6" Type="http://schemas.openxmlformats.org/officeDocument/2006/relationships/image" Target="../media/image1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9.jpg"/><Relationship Id="rId4" Type="http://schemas.openxmlformats.org/officeDocument/2006/relationships/image" Target="../media/image7.png"/><Relationship Id="rId5" Type="http://schemas.openxmlformats.org/officeDocument/2006/relationships/hyperlink" Target="https://www.youtube.com/watch?v=2YiCO6Gaqi0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8.jpg"/><Relationship Id="rId4" Type="http://schemas.openxmlformats.org/officeDocument/2006/relationships/image" Target="../media/image23.jpg"/><Relationship Id="rId5" Type="http://schemas.openxmlformats.org/officeDocument/2006/relationships/image" Target="../media/image24.jpg"/><Relationship Id="rId6" Type="http://schemas.openxmlformats.org/officeDocument/2006/relationships/image" Target="../media/image22.png"/><Relationship Id="rId7" Type="http://schemas.openxmlformats.org/officeDocument/2006/relationships/image" Target="../media/image2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5.jpg"/><Relationship Id="rId4" Type="http://schemas.openxmlformats.org/officeDocument/2006/relationships/image" Target="../media/image2.png"/><Relationship Id="rId5" Type="http://schemas.openxmlformats.org/officeDocument/2006/relationships/hyperlink" Target="https://www.youtube.com/watch?v=NKQgNh1RSDk" TargetMode="External"/><Relationship Id="rId6" Type="http://schemas.openxmlformats.org/officeDocument/2006/relationships/image" Target="../media/image5.png"/><Relationship Id="rId7" Type="http://schemas.openxmlformats.org/officeDocument/2006/relationships/hyperlink" Target="https://www.youtube.com/watch?v=sZnhWs6_sSI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6.jpg"/><Relationship Id="rId4" Type="http://schemas.openxmlformats.org/officeDocument/2006/relationships/image" Target="../media/image7.png"/><Relationship Id="rId5" Type="http://schemas.openxmlformats.org/officeDocument/2006/relationships/hyperlink" Target="https://www.youtube.com/watch?v=zByU-v-atsk&amp;list=PLcqmEuhWClvJSJ1wWdfprgTiG4j7A2r86&amp;index=11" TargetMode="External"/><Relationship Id="rId6" Type="http://schemas.openxmlformats.org/officeDocument/2006/relationships/hyperlink" Target="https://www.youtube.com/watch?v=sxnby_4K_1E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18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18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 rotWithShape="1">
          <a:blip r:embed="rId5">
            <a:alphaModFix/>
          </a:blip>
          <a:srcRect b="0" l="0" r="4780" t="18334"/>
          <a:stretch/>
        </p:blipFill>
        <p:spPr>
          <a:xfrm>
            <a:off x="346700" y="295275"/>
            <a:ext cx="2781300" cy="515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 rotWithShape="1">
          <a:blip r:embed="rId6">
            <a:alphaModFix/>
          </a:blip>
          <a:srcRect b="0" l="0" r="4770" t="13577"/>
          <a:stretch/>
        </p:blipFill>
        <p:spPr>
          <a:xfrm>
            <a:off x="4497875" y="811100"/>
            <a:ext cx="3699350" cy="1190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 rotWithShape="1">
          <a:blip r:embed="rId6">
            <a:alphaModFix/>
          </a:blip>
          <a:srcRect b="0" l="0" r="5374" t="7278"/>
          <a:stretch/>
        </p:blipFill>
        <p:spPr>
          <a:xfrm>
            <a:off x="4939600" y="1619250"/>
            <a:ext cx="3257625" cy="127705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3"/>
          <p:cNvSpPr txBox="1"/>
          <p:nvPr/>
        </p:nvSpPr>
        <p:spPr>
          <a:xfrm>
            <a:off x="731700" y="4088975"/>
            <a:ext cx="1571100" cy="615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Helvetica Neue"/>
                <a:ea typeface="Helvetica Neue"/>
                <a:cs typeface="Helvetica Neue"/>
                <a:sym typeface="Helvetica Neue"/>
              </a:rPr>
              <a:t>Lo inesperado 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Helvetica Neue"/>
                <a:ea typeface="Helvetica Neue"/>
                <a:cs typeface="Helvetica Neue"/>
                <a:sym typeface="Helvetica Neue"/>
              </a:rPr>
              <a:t>es lo esperado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0" name="Google Shape;60;p13"/>
          <p:cNvSpPr txBox="1"/>
          <p:nvPr/>
        </p:nvSpPr>
        <p:spPr>
          <a:xfrm>
            <a:off x="2400450" y="4088975"/>
            <a:ext cx="1668900" cy="831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Helvetica Neue"/>
                <a:ea typeface="Helvetica Neue"/>
                <a:cs typeface="Helvetica Neue"/>
                <a:sym typeface="Helvetica Neue"/>
              </a:rPr>
              <a:t>Busque un lugar tranquilo para despejarse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1" name="Google Shape;61;p13"/>
          <p:cNvSpPr txBox="1"/>
          <p:nvPr/>
        </p:nvSpPr>
        <p:spPr>
          <a:xfrm>
            <a:off x="4069200" y="4088975"/>
            <a:ext cx="1571100" cy="831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Helvetica Neue"/>
                <a:ea typeface="Helvetica Neue"/>
                <a:cs typeface="Helvetica Neue"/>
                <a:sym typeface="Helvetica Neue"/>
              </a:rPr>
              <a:t>Permitamos 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Helvetica Neue"/>
                <a:ea typeface="Helvetica Neue"/>
                <a:cs typeface="Helvetica Neue"/>
                <a:sym typeface="Helvetica Neue"/>
              </a:rPr>
              <a:t>que nuestro bebé se duerma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2" name="Google Shape;62;p13"/>
          <p:cNvSpPr txBox="1"/>
          <p:nvPr/>
        </p:nvSpPr>
        <p:spPr>
          <a:xfrm>
            <a:off x="5654588" y="4088975"/>
            <a:ext cx="1571100" cy="615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Helvetica Neue"/>
                <a:ea typeface="Helvetica Neue"/>
                <a:cs typeface="Helvetica Neue"/>
                <a:sym typeface="Helvetica Neue"/>
              </a:rPr>
              <a:t>Manos que exploran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3" name="Google Shape;63;p13"/>
          <p:cNvSpPr txBox="1"/>
          <p:nvPr/>
        </p:nvSpPr>
        <p:spPr>
          <a:xfrm>
            <a:off x="7173563" y="4088975"/>
            <a:ext cx="1571100" cy="831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Helvetica Neue"/>
                <a:ea typeface="Helvetica Neue"/>
                <a:cs typeface="Helvetica Neue"/>
                <a:sym typeface="Helvetica Neue"/>
              </a:rPr>
              <a:t>Por favor apaguen sus teléfonos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4" name="Google Shape;64;p13"/>
          <p:cNvSpPr txBox="1"/>
          <p:nvPr/>
        </p:nvSpPr>
        <p:spPr>
          <a:xfrm>
            <a:off x="662000" y="345438"/>
            <a:ext cx="29271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500">
                <a:solidFill>
                  <a:srgbClr val="0097A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¡Bienvenidas! Cuarta sesión</a:t>
            </a:r>
            <a:endParaRPr sz="15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5" name="Google Shape;65;p13"/>
          <p:cNvSpPr txBox="1"/>
          <p:nvPr/>
        </p:nvSpPr>
        <p:spPr>
          <a:xfrm>
            <a:off x="5244325" y="1201950"/>
            <a:ext cx="3347700" cy="162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>
                <a:solidFill>
                  <a:srgbClr val="0097A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¡Hola familias!</a:t>
            </a:r>
            <a:endParaRPr b="1" sz="3500">
              <a:solidFill>
                <a:srgbClr val="0097A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Empecemos por conocernos.</a:t>
            </a: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Veamos el programa.</a:t>
            </a:r>
            <a:endParaRPr b="1" sz="1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0097A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7" cy="5143490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22"/>
          <p:cNvSpPr/>
          <p:nvPr/>
        </p:nvSpPr>
        <p:spPr>
          <a:xfrm>
            <a:off x="5616075" y="3000375"/>
            <a:ext cx="2451000" cy="597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22"/>
          <p:cNvSpPr txBox="1"/>
          <p:nvPr/>
        </p:nvSpPr>
        <p:spPr>
          <a:xfrm>
            <a:off x="5715075" y="3083775"/>
            <a:ext cx="2352000" cy="46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dk1"/>
                </a:solidFill>
                <a:uFill>
                  <a:noFill/>
                </a:uFill>
                <a:latin typeface="Helvetica Neue"/>
                <a:ea typeface="Helvetica Neue"/>
                <a:cs typeface="Helvetica Neue"/>
                <a:sym typeface="Helvetica Neue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El tren se va</a:t>
            </a:r>
            <a:endParaRPr b="1" sz="2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2" name="Google Shape;182;p22"/>
          <p:cNvSpPr/>
          <p:nvPr/>
        </p:nvSpPr>
        <p:spPr>
          <a:xfrm>
            <a:off x="384675" y="714375"/>
            <a:ext cx="3516900" cy="947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22"/>
          <p:cNvSpPr txBox="1"/>
          <p:nvPr/>
        </p:nvSpPr>
        <p:spPr>
          <a:xfrm>
            <a:off x="552075" y="162525"/>
            <a:ext cx="2244600" cy="2770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El tren se va</a:t>
            </a:r>
            <a:endParaRPr sz="1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El tren se va</a:t>
            </a:r>
            <a:endParaRPr sz="1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El tren se va, para la ciudad</a:t>
            </a:r>
            <a:endParaRPr sz="1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Chucu chucu chucu chucu chucu chucu cha</a:t>
            </a:r>
            <a:endParaRPr sz="1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Chucu chucu chucu chucu chucu chucu cha</a:t>
            </a:r>
            <a:endParaRPr sz="1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Cargado va</a:t>
            </a:r>
            <a:endParaRPr sz="1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Cargado va</a:t>
            </a:r>
            <a:endParaRPr sz="1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Cargado va para la ciudad</a:t>
            </a:r>
            <a:endParaRPr sz="1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Chucu chucu chucu chucu chucu chucu cha</a:t>
            </a:r>
            <a:endParaRPr sz="1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Chucu chucu chucu chucu chucu chucu cha</a:t>
            </a:r>
            <a:endParaRPr sz="1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4" name="Google Shape;184;p22"/>
          <p:cNvSpPr/>
          <p:nvPr/>
        </p:nvSpPr>
        <p:spPr>
          <a:xfrm>
            <a:off x="472575" y="2978400"/>
            <a:ext cx="2088300" cy="1461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22"/>
          <p:cNvSpPr txBox="1"/>
          <p:nvPr/>
        </p:nvSpPr>
        <p:spPr>
          <a:xfrm>
            <a:off x="579225" y="2922525"/>
            <a:ext cx="2190300" cy="1754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chemeClr val="dk1"/>
                </a:solidFill>
                <a:uFill>
                  <a:noFill/>
                </a:uFill>
                <a:latin typeface="Helvetica Neue"/>
                <a:ea typeface="Helvetica Neue"/>
                <a:cs typeface="Helvetica Neue"/>
                <a:sym typeface="Helvetica Neue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 ordenar</a:t>
            </a:r>
            <a:endParaRPr b="1" sz="1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ordenar, a ordenar.</a:t>
            </a:r>
            <a:endParaRPr sz="1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Todos vamos a ordenar.</a:t>
            </a:r>
            <a:endParaRPr sz="1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ordenar, a ordenar.</a:t>
            </a:r>
            <a:endParaRPr sz="1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Todos a ordenar.</a:t>
            </a:r>
            <a:endParaRPr sz="1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43434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accent5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Cuando limpiamos y recogemos, siempre es más divertido si lo hacemos cantando.</a:t>
            </a:r>
            <a:endParaRPr sz="1000">
              <a:solidFill>
                <a:schemeClr val="accent5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86" name="Google Shape;186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276475" y="756725"/>
            <a:ext cx="4602951" cy="1624525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22"/>
          <p:cNvSpPr txBox="1"/>
          <p:nvPr/>
        </p:nvSpPr>
        <p:spPr>
          <a:xfrm>
            <a:off x="4276475" y="530425"/>
            <a:ext cx="4742700" cy="19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accent5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Cambiemos las palabras de las canciones </a:t>
            </a:r>
            <a:endParaRPr b="1" sz="2800">
              <a:solidFill>
                <a:schemeClr val="accent5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accent5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y, así, las hacemos</a:t>
            </a:r>
            <a:endParaRPr b="1" sz="2800">
              <a:solidFill>
                <a:schemeClr val="accent5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accent5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más divertidas.</a:t>
            </a:r>
            <a:endParaRPr b="1" sz="2800">
              <a:solidFill>
                <a:schemeClr val="accent5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18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1275" y="590550"/>
            <a:ext cx="3825000" cy="2468025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23"/>
          <p:cNvSpPr/>
          <p:nvPr/>
        </p:nvSpPr>
        <p:spPr>
          <a:xfrm>
            <a:off x="4952225" y="563225"/>
            <a:ext cx="4112700" cy="1827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23"/>
          <p:cNvSpPr txBox="1"/>
          <p:nvPr/>
        </p:nvSpPr>
        <p:spPr>
          <a:xfrm>
            <a:off x="408750" y="356200"/>
            <a:ext cx="3802800" cy="27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600">
                <a:solidFill>
                  <a:srgbClr val="FF56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Los padres </a:t>
            </a:r>
            <a:endParaRPr b="1" sz="2600">
              <a:solidFill>
                <a:srgbClr val="FF56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600">
                <a:solidFill>
                  <a:srgbClr val="FF56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y las madres también necesitan tiempo </a:t>
            </a:r>
            <a:endParaRPr b="1" sz="2600">
              <a:solidFill>
                <a:srgbClr val="FF56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600">
                <a:solidFill>
                  <a:srgbClr val="FF56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para descansar.</a:t>
            </a:r>
            <a:endParaRPr b="1" sz="2600">
              <a:solidFill>
                <a:srgbClr val="FF56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El ritmo suave y lento de las canciones de cuna ayuda a que usted </a:t>
            </a:r>
            <a:endParaRPr sz="1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y su bebé se puedan relajar.</a:t>
            </a:r>
            <a:endParaRPr sz="29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6" name="Google Shape;196;p23"/>
          <p:cNvSpPr txBox="1"/>
          <p:nvPr/>
        </p:nvSpPr>
        <p:spPr>
          <a:xfrm>
            <a:off x="1364325" y="3413250"/>
            <a:ext cx="2488200" cy="523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chemeClr val="dk1"/>
                </a:solidFill>
                <a:uFill>
                  <a:noFill/>
                </a:u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 la nanita nana</a:t>
            </a:r>
            <a:endParaRPr b="1" sz="2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/>
          </a:p>
        </p:txBody>
      </p:sp>
      <p:sp>
        <p:nvSpPr>
          <p:cNvPr id="197" name="Google Shape;197;p23"/>
          <p:cNvSpPr txBox="1"/>
          <p:nvPr/>
        </p:nvSpPr>
        <p:spPr>
          <a:xfrm>
            <a:off x="4999550" y="415175"/>
            <a:ext cx="3905400" cy="2124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43434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la nanita nana, nanita ella, nanita ella.</a:t>
            </a:r>
            <a:endParaRPr>
              <a:solidFill>
                <a:srgbClr val="43434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43434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Mi niño tiene sueño, bendito sea, bendito sea.</a:t>
            </a:r>
            <a:endParaRPr>
              <a:solidFill>
                <a:srgbClr val="43434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43434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la nanita nana, nanita ella, nanita ella.</a:t>
            </a:r>
            <a:endParaRPr>
              <a:solidFill>
                <a:srgbClr val="43434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43434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Mi niño tiene sueño, bendito sea, bendito sea.</a:t>
            </a:r>
            <a:endParaRPr>
              <a:solidFill>
                <a:srgbClr val="43434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43434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43434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Fuentecita que corre clara y sonora.</a:t>
            </a:r>
            <a:endParaRPr>
              <a:solidFill>
                <a:srgbClr val="43434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43434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Ruiseñor que en la selva, cantando llora.</a:t>
            </a:r>
            <a:endParaRPr>
              <a:solidFill>
                <a:srgbClr val="43434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43434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Calla mientras la cuna, se balancea.</a:t>
            </a:r>
            <a:endParaRPr>
              <a:solidFill>
                <a:srgbClr val="43434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3434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la nanita nana, nanita ella.</a:t>
            </a:r>
            <a:endParaRPr>
              <a:solidFill>
                <a:srgbClr val="43434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4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3" cy="51434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6625" y="200025"/>
            <a:ext cx="8630675" cy="1834525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24"/>
          <p:cNvSpPr txBox="1"/>
          <p:nvPr/>
        </p:nvSpPr>
        <p:spPr>
          <a:xfrm>
            <a:off x="476250" y="381000"/>
            <a:ext cx="7982100" cy="149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accent5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Las bibliotecas públicas son lugares </a:t>
            </a:r>
            <a:endParaRPr b="1" sz="2800">
              <a:solidFill>
                <a:schemeClr val="accent5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accent5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para encontrar respuestas a sus preguntas.</a:t>
            </a:r>
            <a:endParaRPr b="1" sz="2800">
              <a:solidFill>
                <a:schemeClr val="accent5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43434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Aquí hay algunas cosas que pueden encontrar en la biblioteca pública:</a:t>
            </a:r>
            <a:endParaRPr sz="1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06" name="Google Shape;206;p24"/>
          <p:cNvSpPr txBox="1"/>
          <p:nvPr/>
        </p:nvSpPr>
        <p:spPr>
          <a:xfrm>
            <a:off x="2095425" y="2952750"/>
            <a:ext cx="1609800" cy="369300"/>
          </a:xfrm>
          <a:prstGeom prst="rect">
            <a:avLst/>
          </a:prstGeom>
          <a:solidFill>
            <a:srgbClr val="D8EDF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chemeClr val="accent5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Los libros</a:t>
            </a:r>
            <a:endParaRPr b="1" sz="1200">
              <a:solidFill>
                <a:schemeClr val="accent5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07" name="Google Shape;207;p24"/>
          <p:cNvSpPr txBox="1"/>
          <p:nvPr/>
        </p:nvSpPr>
        <p:spPr>
          <a:xfrm>
            <a:off x="3940900" y="2952750"/>
            <a:ext cx="1300200" cy="800400"/>
          </a:xfrm>
          <a:prstGeom prst="rect">
            <a:avLst/>
          </a:prstGeom>
          <a:solidFill>
            <a:srgbClr val="D8EDF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solidFill>
                  <a:schemeClr val="accent5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Los bibliotecarios  le ayudan a encontrar </a:t>
            </a:r>
            <a:endParaRPr b="1" sz="1000">
              <a:solidFill>
                <a:schemeClr val="accent5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solidFill>
                  <a:schemeClr val="accent5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lo que busca</a:t>
            </a:r>
            <a:endParaRPr b="1" sz="1000">
              <a:solidFill>
                <a:schemeClr val="accent5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08" name="Google Shape;208;p24"/>
          <p:cNvSpPr txBox="1"/>
          <p:nvPr/>
        </p:nvSpPr>
        <p:spPr>
          <a:xfrm>
            <a:off x="5476800" y="2952750"/>
            <a:ext cx="1609800" cy="369300"/>
          </a:xfrm>
          <a:prstGeom prst="rect">
            <a:avLst/>
          </a:prstGeom>
          <a:solidFill>
            <a:srgbClr val="D8EDF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chemeClr val="accent5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Las computadoras</a:t>
            </a:r>
            <a:endParaRPr b="1" sz="1200">
              <a:solidFill>
                <a:schemeClr val="accent5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09" name="Google Shape;209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8125" y="3857625"/>
            <a:ext cx="8630675" cy="1046625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24"/>
          <p:cNvSpPr txBox="1"/>
          <p:nvPr/>
        </p:nvSpPr>
        <p:spPr>
          <a:xfrm>
            <a:off x="2076450" y="3857625"/>
            <a:ext cx="5010300" cy="97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rgbClr val="43434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Las bibliotecas públicas le dan la bienvenida </a:t>
            </a:r>
            <a:endParaRPr b="1" sz="1600">
              <a:solidFill>
                <a:srgbClr val="43434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rgbClr val="43434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todas las familias y a sus bebés.</a:t>
            </a:r>
            <a:endParaRPr b="1" sz="1600">
              <a:solidFill>
                <a:srgbClr val="43434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43434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Conozca a sus futuros amigos durante los programas de la biblioteca.</a:t>
            </a:r>
            <a:endParaRPr sz="1600">
              <a:solidFill>
                <a:srgbClr val="43434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Google Shape;21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4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310725" y="233100"/>
            <a:ext cx="1752600" cy="17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0"/>
            <a:ext cx="9144003" cy="51434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25"/>
          <p:cNvPicPr preferRelativeResize="0"/>
          <p:nvPr/>
        </p:nvPicPr>
        <p:blipFill rotWithShape="1">
          <a:blip r:embed="rId6">
            <a:alphaModFix/>
          </a:blip>
          <a:srcRect b="0" l="0" r="2856" t="0"/>
          <a:stretch/>
        </p:blipFill>
        <p:spPr>
          <a:xfrm>
            <a:off x="1740825" y="1856875"/>
            <a:ext cx="1702475" cy="50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25"/>
          <p:cNvPicPr preferRelativeResize="0"/>
          <p:nvPr/>
        </p:nvPicPr>
        <p:blipFill rotWithShape="1">
          <a:blip r:embed="rId6">
            <a:alphaModFix/>
          </a:blip>
          <a:srcRect b="0" l="0" r="1623" t="0"/>
          <a:stretch/>
        </p:blipFill>
        <p:spPr>
          <a:xfrm>
            <a:off x="193425" y="530250"/>
            <a:ext cx="4739575" cy="1379250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25"/>
          <p:cNvSpPr txBox="1"/>
          <p:nvPr/>
        </p:nvSpPr>
        <p:spPr>
          <a:xfrm>
            <a:off x="193425" y="557325"/>
            <a:ext cx="47397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rgbClr val="0097A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¡La biblioteca pública </a:t>
            </a:r>
            <a:endParaRPr b="1" sz="2800">
              <a:solidFill>
                <a:srgbClr val="0097A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rgbClr val="0097A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es nuestro lugar preferido!</a:t>
            </a:r>
            <a:endParaRPr sz="1800">
              <a:solidFill>
                <a:srgbClr val="43434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1" name="Google Shape;221;p25"/>
          <p:cNvSpPr txBox="1"/>
          <p:nvPr/>
        </p:nvSpPr>
        <p:spPr>
          <a:xfrm>
            <a:off x="5509250" y="619125"/>
            <a:ext cx="3190800" cy="403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434343"/>
                </a:solidFill>
                <a:uFill>
                  <a:noFill/>
                </a:uFill>
                <a:latin typeface="Helvetica Neue"/>
                <a:ea typeface="Helvetica Neue"/>
                <a:cs typeface="Helvetica Neue"/>
                <a:sym typeface="Helvetica Neue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Ya se leer</a:t>
            </a:r>
            <a:endParaRPr b="1" sz="1800">
              <a:solidFill>
                <a:srgbClr val="43434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43434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Hoy ya sé leer, aprendí a leer, </a:t>
            </a:r>
            <a:endParaRPr>
              <a:solidFill>
                <a:srgbClr val="43434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43434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todo comenzó antes de nacer. </a:t>
            </a:r>
            <a:endParaRPr>
              <a:solidFill>
                <a:srgbClr val="43434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43434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Hoy ya sé leer, aprendí a leer, </a:t>
            </a:r>
            <a:endParaRPr>
              <a:solidFill>
                <a:srgbClr val="43434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43434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y es lo que le da sentido a mi ser. (bis) </a:t>
            </a:r>
            <a:endParaRPr>
              <a:solidFill>
                <a:srgbClr val="43434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43434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43434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Amigo, yo quiero contarte </a:t>
            </a:r>
            <a:endParaRPr>
              <a:solidFill>
                <a:srgbClr val="43434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43434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algo que a mí me sucedió, </a:t>
            </a:r>
            <a:endParaRPr>
              <a:solidFill>
                <a:srgbClr val="43434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43434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 esto quiero motivarte </a:t>
            </a:r>
            <a:endParaRPr>
              <a:solidFill>
                <a:srgbClr val="43434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43434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para que seas un buen lector. </a:t>
            </a:r>
            <a:endParaRPr>
              <a:solidFill>
                <a:srgbClr val="43434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43434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Desde siempre disfruto la lectura, posiblemente desde antes de nacer, desde el vientre, mi papi y mi mami, muchos cuentos me iban a leer, </a:t>
            </a:r>
            <a:endParaRPr>
              <a:solidFill>
                <a:srgbClr val="43434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43434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y en la cuna, para ayudar mi sueño, las historias estaban a granel.</a:t>
            </a:r>
            <a:endParaRPr>
              <a:solidFill>
                <a:srgbClr val="43434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Google Shape;226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4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26"/>
          <p:cNvPicPr preferRelativeResize="0"/>
          <p:nvPr/>
        </p:nvPicPr>
        <p:blipFill rotWithShape="1">
          <a:blip r:embed="rId4">
            <a:alphaModFix/>
          </a:blip>
          <a:srcRect b="0" l="0" r="7995" t="27662"/>
          <a:stretch/>
        </p:blipFill>
        <p:spPr>
          <a:xfrm>
            <a:off x="230550" y="314450"/>
            <a:ext cx="4404950" cy="3516725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26"/>
          <p:cNvSpPr txBox="1"/>
          <p:nvPr/>
        </p:nvSpPr>
        <p:spPr>
          <a:xfrm>
            <a:off x="553675" y="549700"/>
            <a:ext cx="3758700" cy="28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600">
                <a:solidFill>
                  <a:srgbClr val="E6913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Entre más palabras aprenda nuestro bebé, ¡muchísimo mejor!</a:t>
            </a:r>
            <a:endParaRPr b="1" sz="2600">
              <a:solidFill>
                <a:srgbClr val="E69138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Helvetica Neue"/>
                <a:ea typeface="Helvetica Neue"/>
                <a:cs typeface="Helvetica Neue"/>
                <a:sym typeface="Helvetica Neue"/>
              </a:rPr>
              <a:t>Nosotros somos los primeros maestros 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Helvetica Neue"/>
                <a:ea typeface="Helvetica Neue"/>
                <a:cs typeface="Helvetica Neue"/>
                <a:sym typeface="Helvetica Neue"/>
              </a:rPr>
              <a:t>de nuestros bebés.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Siempre vamos a supervisar a nuestro bebé cuando juega con las maracas o cuando juega con el títere de la rana.</a:t>
            </a:r>
            <a:r>
              <a:rPr lang="en-GB">
                <a:solidFill>
                  <a:srgbClr val="8520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sz="16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9" name="Google Shape;229;p26"/>
          <p:cNvSpPr txBox="1"/>
          <p:nvPr/>
        </p:nvSpPr>
        <p:spPr>
          <a:xfrm>
            <a:off x="1480875" y="4037000"/>
            <a:ext cx="2678400" cy="554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800">
                <a:solidFill>
                  <a:schemeClr val="dk1"/>
                </a:solidFill>
                <a:uFill>
                  <a:noFill/>
                </a:uFill>
                <a:latin typeface="Helvetica Neue"/>
                <a:ea typeface="Helvetica Neue"/>
                <a:cs typeface="Helvetica Neue"/>
                <a:sym typeface="Helvetica Neue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Cuídame</a:t>
            </a:r>
            <a:endParaRPr b="1" sz="2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/>
          </a:p>
        </p:txBody>
      </p:sp>
      <p:pic>
        <p:nvPicPr>
          <p:cNvPr id="230" name="Google Shape;230;p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629850" y="445900"/>
            <a:ext cx="2986075" cy="1342675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26"/>
          <p:cNvSpPr txBox="1"/>
          <p:nvPr/>
        </p:nvSpPr>
        <p:spPr>
          <a:xfrm>
            <a:off x="5553650" y="708425"/>
            <a:ext cx="3090900" cy="10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Compartamos alguna cosa que aprendimos </a:t>
            </a:r>
            <a:endParaRPr sz="11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el día de hoy acerca del programa </a:t>
            </a:r>
            <a:endParaRPr sz="11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“Los pollitos: en el nido”.</a:t>
            </a:r>
            <a:endParaRPr sz="11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¿Cómo le cantamos, hablamos, compartimos libros y hablamos a nuestro bebé?</a:t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2" name="Google Shape;232;p26"/>
          <p:cNvSpPr txBox="1"/>
          <p:nvPr/>
        </p:nvSpPr>
        <p:spPr>
          <a:xfrm>
            <a:off x="6451338" y="314450"/>
            <a:ext cx="1343100" cy="369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F1B80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Conversemos</a:t>
            </a:r>
            <a:endParaRPr b="1" sz="1200">
              <a:solidFill>
                <a:srgbClr val="F1B80A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Google Shape;237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4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27"/>
          <p:cNvPicPr preferRelativeResize="0"/>
          <p:nvPr/>
        </p:nvPicPr>
        <p:blipFill rotWithShape="1">
          <a:blip r:embed="rId4">
            <a:alphaModFix/>
          </a:blip>
          <a:srcRect b="0" l="0" r="3512" t="7493"/>
          <a:stretch/>
        </p:blipFill>
        <p:spPr>
          <a:xfrm>
            <a:off x="142875" y="1586875"/>
            <a:ext cx="3667125" cy="1304925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27"/>
          <p:cNvSpPr txBox="1"/>
          <p:nvPr/>
        </p:nvSpPr>
        <p:spPr>
          <a:xfrm>
            <a:off x="0" y="1228075"/>
            <a:ext cx="40719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700">
                <a:solidFill>
                  <a:srgbClr val="F1B80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¿Tienen preguntas?</a:t>
            </a:r>
            <a:endParaRPr b="1" sz="2700">
              <a:solidFill>
                <a:srgbClr val="F1B80A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40" name="Google Shape;240;p27"/>
          <p:cNvSpPr txBox="1"/>
          <p:nvPr/>
        </p:nvSpPr>
        <p:spPr>
          <a:xfrm>
            <a:off x="390525" y="1986275"/>
            <a:ext cx="33720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Ahora vamos a tomar una foto de todos los participantes. </a:t>
            </a:r>
            <a:endParaRPr sz="1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Asegúrese de que se pueda ver la etiqueta con su nombre.</a:t>
            </a:r>
            <a:endParaRPr sz="19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41" name="Google Shape;241;p27"/>
          <p:cNvSpPr txBox="1"/>
          <p:nvPr/>
        </p:nvSpPr>
        <p:spPr>
          <a:xfrm>
            <a:off x="5905500" y="901075"/>
            <a:ext cx="2474700" cy="892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latin typeface="Helvetica Neue"/>
                <a:ea typeface="Helvetica Neue"/>
                <a:cs typeface="Helvetica Neue"/>
                <a:sym typeface="Helvetica Neue"/>
              </a:rPr>
              <a:t>...completar la encuesta antes de irse.</a:t>
            </a:r>
            <a:endParaRPr sz="16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42" name="Google Shape;242;p27"/>
          <p:cNvSpPr txBox="1"/>
          <p:nvPr/>
        </p:nvSpPr>
        <p:spPr>
          <a:xfrm>
            <a:off x="4896000" y="2253625"/>
            <a:ext cx="3228900" cy="723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latin typeface="Helvetica Neue"/>
                <a:ea typeface="Helvetica Neue"/>
                <a:cs typeface="Helvetica Neue"/>
                <a:sym typeface="Helvetica Neue"/>
              </a:rPr>
              <a:t>No se vaya sin antes...</a:t>
            </a:r>
            <a:endParaRPr b="1" sz="18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43" name="Google Shape;243;p27"/>
          <p:cNvSpPr txBox="1"/>
          <p:nvPr/>
        </p:nvSpPr>
        <p:spPr>
          <a:xfrm>
            <a:off x="4896000" y="2961625"/>
            <a:ext cx="2219400" cy="1847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latin typeface="Helvetica Neue"/>
                <a:ea typeface="Helvetica Neue"/>
                <a:cs typeface="Helvetica Neue"/>
                <a:sym typeface="Helvetica Neue"/>
              </a:rPr>
              <a:t>...llevarse un bolso, </a:t>
            </a:r>
            <a:endParaRPr sz="16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latin typeface="Helvetica Neue"/>
                <a:ea typeface="Helvetica Neue"/>
                <a:cs typeface="Helvetica Neue"/>
                <a:sym typeface="Helvetica Neue"/>
              </a:rPr>
              <a:t>un libro, un calendario y un cancionero.</a:t>
            </a:r>
            <a:endParaRPr sz="16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44" name="Google Shape;244;p27"/>
          <p:cNvSpPr txBox="1"/>
          <p:nvPr/>
        </p:nvSpPr>
        <p:spPr>
          <a:xfrm>
            <a:off x="4752975" y="215275"/>
            <a:ext cx="3228900" cy="723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latin typeface="Helvetica Neue"/>
                <a:ea typeface="Helvetica Neue"/>
                <a:cs typeface="Helvetica Neue"/>
                <a:sym typeface="Helvetica Neue"/>
              </a:rPr>
              <a:t>No se vaya antes de...</a:t>
            </a:r>
            <a:endParaRPr b="1" sz="18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45" name="Google Shape;245;p27"/>
          <p:cNvPicPr preferRelativeResize="0"/>
          <p:nvPr/>
        </p:nvPicPr>
        <p:blipFill rotWithShape="1">
          <a:blip r:embed="rId4">
            <a:alphaModFix/>
          </a:blip>
          <a:srcRect b="0" l="0" r="3512" t="7493"/>
          <a:stretch/>
        </p:blipFill>
        <p:spPr>
          <a:xfrm>
            <a:off x="142875" y="1586875"/>
            <a:ext cx="3667125" cy="1304925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27"/>
          <p:cNvSpPr txBox="1"/>
          <p:nvPr/>
        </p:nvSpPr>
        <p:spPr>
          <a:xfrm>
            <a:off x="0" y="1228075"/>
            <a:ext cx="40719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700">
                <a:solidFill>
                  <a:srgbClr val="F1B80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¿Tienen preguntas?</a:t>
            </a:r>
            <a:endParaRPr b="1" sz="2700">
              <a:solidFill>
                <a:srgbClr val="F1B80A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47" name="Google Shape;247;p27"/>
          <p:cNvSpPr txBox="1"/>
          <p:nvPr/>
        </p:nvSpPr>
        <p:spPr>
          <a:xfrm>
            <a:off x="390525" y="1986275"/>
            <a:ext cx="33720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Ahora vamos a tomar una foto de todos los participantes. </a:t>
            </a:r>
            <a:endParaRPr sz="1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Asegúrese de que se pueda ver la etiqueta con su nombre.</a:t>
            </a:r>
            <a:endParaRPr sz="19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48" name="Google Shape;248;p27"/>
          <p:cNvSpPr txBox="1"/>
          <p:nvPr/>
        </p:nvSpPr>
        <p:spPr>
          <a:xfrm>
            <a:off x="5905500" y="977275"/>
            <a:ext cx="2474700" cy="892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latin typeface="Helvetica Neue"/>
                <a:ea typeface="Helvetica Neue"/>
                <a:cs typeface="Helvetica Neue"/>
                <a:sym typeface="Helvetica Neue"/>
              </a:rPr>
              <a:t>...completar la encuesta antes de irse.</a:t>
            </a:r>
            <a:endParaRPr sz="16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49" name="Google Shape;249;p27"/>
          <p:cNvSpPr txBox="1"/>
          <p:nvPr/>
        </p:nvSpPr>
        <p:spPr>
          <a:xfrm>
            <a:off x="4896000" y="2101225"/>
            <a:ext cx="3228900" cy="723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latin typeface="Helvetica Neue"/>
                <a:ea typeface="Helvetica Neue"/>
                <a:cs typeface="Helvetica Neue"/>
                <a:sym typeface="Helvetica Neue"/>
              </a:rPr>
              <a:t>No se vaya sin antes...</a:t>
            </a:r>
            <a:endParaRPr b="1" sz="18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50" name="Google Shape;250;p27"/>
          <p:cNvSpPr txBox="1"/>
          <p:nvPr/>
        </p:nvSpPr>
        <p:spPr>
          <a:xfrm>
            <a:off x="4896000" y="2809225"/>
            <a:ext cx="2219400" cy="1354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latin typeface="Helvetica Neue"/>
                <a:ea typeface="Helvetica Neue"/>
                <a:cs typeface="Helvetica Neue"/>
                <a:sym typeface="Helvetica Neue"/>
              </a:rPr>
              <a:t>...llevarse un bolso, </a:t>
            </a:r>
            <a:endParaRPr sz="16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latin typeface="Helvetica Neue"/>
                <a:ea typeface="Helvetica Neue"/>
                <a:cs typeface="Helvetica Neue"/>
                <a:sym typeface="Helvetica Neue"/>
              </a:rPr>
              <a:t>un libro, un calendario y un cancionero.</a:t>
            </a:r>
            <a:endParaRPr sz="16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51" name="Google Shape;251;p27"/>
          <p:cNvSpPr txBox="1"/>
          <p:nvPr/>
        </p:nvSpPr>
        <p:spPr>
          <a:xfrm>
            <a:off x="4752975" y="139075"/>
            <a:ext cx="3228900" cy="723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latin typeface="Helvetica Neue"/>
                <a:ea typeface="Helvetica Neue"/>
                <a:cs typeface="Helvetica Neue"/>
                <a:sym typeface="Helvetica Neue"/>
              </a:rPr>
              <a:t>No se vaya antes de...</a:t>
            </a:r>
            <a:endParaRPr b="1" sz="18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Google Shape;256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3" cy="51434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9144018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28"/>
          <p:cNvPicPr preferRelativeResize="0"/>
          <p:nvPr/>
        </p:nvPicPr>
        <p:blipFill rotWithShape="1">
          <a:blip r:embed="rId5">
            <a:alphaModFix/>
          </a:blip>
          <a:srcRect b="0" l="0" r="4278" t="25523"/>
          <a:stretch/>
        </p:blipFill>
        <p:spPr>
          <a:xfrm>
            <a:off x="266775" y="371475"/>
            <a:ext cx="2770375" cy="331475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28"/>
          <p:cNvSpPr txBox="1"/>
          <p:nvPr/>
        </p:nvSpPr>
        <p:spPr>
          <a:xfrm>
            <a:off x="466725" y="274325"/>
            <a:ext cx="1990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accent5"/>
                </a:solidFill>
              </a:rPr>
              <a:t>¡Nos vemos pronto!</a:t>
            </a:r>
            <a:endParaRPr b="1">
              <a:solidFill>
                <a:schemeClr val="accent5"/>
              </a:solidFill>
            </a:endParaRPr>
          </a:p>
        </p:txBody>
      </p:sp>
      <p:pic>
        <p:nvPicPr>
          <p:cNvPr id="260" name="Google Shape;260;p28"/>
          <p:cNvPicPr preferRelativeResize="0"/>
          <p:nvPr/>
        </p:nvPicPr>
        <p:blipFill rotWithShape="1">
          <a:blip r:embed="rId6">
            <a:alphaModFix/>
          </a:blip>
          <a:srcRect b="19191" l="0" r="3762" t="0"/>
          <a:stretch/>
        </p:blipFill>
        <p:spPr>
          <a:xfrm>
            <a:off x="4343400" y="1600200"/>
            <a:ext cx="3810000" cy="18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28"/>
          <p:cNvPicPr preferRelativeResize="0"/>
          <p:nvPr/>
        </p:nvPicPr>
        <p:blipFill rotWithShape="1">
          <a:blip r:embed="rId6">
            <a:alphaModFix/>
          </a:blip>
          <a:srcRect b="0" l="0" r="4076" t="0"/>
          <a:stretch/>
        </p:blipFill>
        <p:spPr>
          <a:xfrm>
            <a:off x="4650978" y="1752600"/>
            <a:ext cx="3502422" cy="33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28"/>
          <p:cNvPicPr preferRelativeResize="0"/>
          <p:nvPr/>
        </p:nvPicPr>
        <p:blipFill rotWithShape="1">
          <a:blip r:embed="rId6">
            <a:alphaModFix/>
          </a:blip>
          <a:srcRect b="19191" l="0" r="3762" t="0"/>
          <a:stretch/>
        </p:blipFill>
        <p:spPr>
          <a:xfrm>
            <a:off x="4343400" y="1523050"/>
            <a:ext cx="381000" cy="26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28"/>
          <p:cNvPicPr preferRelativeResize="0"/>
          <p:nvPr/>
        </p:nvPicPr>
        <p:blipFill rotWithShape="1">
          <a:blip r:embed="rId6">
            <a:alphaModFix/>
          </a:blip>
          <a:srcRect b="19191" l="0" r="3762" t="0"/>
          <a:stretch/>
        </p:blipFill>
        <p:spPr>
          <a:xfrm>
            <a:off x="3752850" y="674525"/>
            <a:ext cx="4901575" cy="848525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28"/>
          <p:cNvSpPr txBox="1"/>
          <p:nvPr/>
        </p:nvSpPr>
        <p:spPr>
          <a:xfrm>
            <a:off x="3952875" y="533400"/>
            <a:ext cx="48198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accent5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¡Muchas gracias por venir!</a:t>
            </a:r>
            <a:endParaRPr b="1" sz="3100">
              <a:solidFill>
                <a:schemeClr val="accent5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latin typeface="Helvetica Neue"/>
                <a:ea typeface="Helvetica Neue"/>
                <a:cs typeface="Helvetica Neue"/>
                <a:sym typeface="Helvetica Neue"/>
              </a:rPr>
              <a:t>Nos vemos en las próximas sesiones.</a:t>
            </a:r>
            <a:endParaRPr b="1" sz="2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65" name="Google Shape;265;p28"/>
          <p:cNvSpPr txBox="1"/>
          <p:nvPr/>
        </p:nvSpPr>
        <p:spPr>
          <a:xfrm>
            <a:off x="4724400" y="1462900"/>
            <a:ext cx="3219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Las grabaciones de las canciones </a:t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las pueden encontrar en este enlace:</a:t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66" name="Google Shape;266;p2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457700" y="2379875"/>
            <a:ext cx="3400425" cy="290635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28"/>
          <p:cNvSpPr txBox="1"/>
          <p:nvPr/>
        </p:nvSpPr>
        <p:spPr>
          <a:xfrm>
            <a:off x="3819525" y="2313625"/>
            <a:ext cx="5095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292F3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 si prefiere, puede escanear el código QR con su teléfono: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68" name="Google Shape;268;p28"/>
          <p:cNvSpPr txBox="1"/>
          <p:nvPr/>
        </p:nvSpPr>
        <p:spPr>
          <a:xfrm>
            <a:off x="1657350" y="4253875"/>
            <a:ext cx="7362900" cy="800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Los materiales del programa ‘La mamá gansa alza el vuelo con los pollitos’ se llevaron a cabo con los fondos de la División de la Infancia Temprana en el Departamento de Educación del Estado de Maryland, como parte del PDG B-5 para las Bibliotecas Estatales de MD, financiado a través del número de subvención 90TP0032-01-00 de la Oficina del Cuidado Infantil, la Administración para los Niños y las Familias, el Departamento de Salud y Servicios Humanos de los Estados Unidos.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18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8950" y="570875"/>
            <a:ext cx="4182700" cy="2585375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4"/>
          <p:cNvSpPr txBox="1"/>
          <p:nvPr/>
        </p:nvSpPr>
        <p:spPr>
          <a:xfrm>
            <a:off x="862400" y="570875"/>
            <a:ext cx="3758700" cy="209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600">
                <a:solidFill>
                  <a:srgbClr val="E6913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Entre más palabras aprenda nuestro bebé, ¡muchísimo mejor!</a:t>
            </a:r>
            <a:endParaRPr b="1" sz="2600">
              <a:solidFill>
                <a:srgbClr val="E69138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latin typeface="Helvetica Neue"/>
                <a:ea typeface="Helvetica Neue"/>
                <a:cs typeface="Helvetica Neue"/>
                <a:sym typeface="Helvetica Neue"/>
              </a:rPr>
              <a:t>Hablemos, cantemos, juguemos y compartamos libros con nuestro bebé.</a:t>
            </a:r>
            <a:endParaRPr sz="16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3" name="Google Shape;73;p14"/>
          <p:cNvSpPr txBox="1"/>
          <p:nvPr/>
        </p:nvSpPr>
        <p:spPr>
          <a:xfrm>
            <a:off x="1191275" y="3244850"/>
            <a:ext cx="2878800" cy="738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latin typeface="Helvetica Neue"/>
                <a:ea typeface="Helvetica Neue"/>
                <a:cs typeface="Helvetica Neue"/>
                <a:sym typeface="Helvetica Neue"/>
              </a:rPr>
              <a:t>Hablemos, cantemos, juguemos </a:t>
            </a:r>
            <a:endParaRPr b="1" sz="12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latin typeface="Helvetica Neue"/>
                <a:ea typeface="Helvetica Neue"/>
                <a:cs typeface="Helvetica Neue"/>
                <a:sym typeface="Helvetica Neue"/>
              </a:rPr>
              <a:t>y compartamos libros </a:t>
            </a:r>
            <a:endParaRPr b="1" sz="12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latin typeface="Helvetica Neue"/>
                <a:ea typeface="Helvetica Neue"/>
                <a:cs typeface="Helvetica Neue"/>
                <a:sym typeface="Helvetica Neue"/>
              </a:rPr>
              <a:t>con nuestros bebés.</a:t>
            </a:r>
            <a:endParaRPr b="1" sz="12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4" name="Google Shape;74;p14"/>
          <p:cNvSpPr txBox="1"/>
          <p:nvPr/>
        </p:nvSpPr>
        <p:spPr>
          <a:xfrm>
            <a:off x="5497025" y="57575"/>
            <a:ext cx="3514800" cy="2037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600">
                <a:solidFill>
                  <a:schemeClr val="dk1"/>
                </a:solidFill>
                <a:uFill>
                  <a:noFill/>
                </a:uFill>
                <a:latin typeface="Helvetica Neue"/>
                <a:ea typeface="Helvetica Neue"/>
                <a:cs typeface="Helvetica Neue"/>
                <a:sym typeface="Helvetica Neue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Los pollitos</a:t>
            </a:r>
            <a:endParaRPr sz="13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Los pollitos dicen pío, pío, pío</a:t>
            </a:r>
            <a:endParaRPr sz="1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Cuando tienen hambre, cuando tienen frío</a:t>
            </a:r>
            <a:endParaRPr sz="1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La gallina busca el maíz y el trigo</a:t>
            </a:r>
            <a:endParaRPr sz="1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Les da la comida y les presta abrigo.</a:t>
            </a:r>
            <a:endParaRPr sz="1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Bajo sus dos alas, acurrucaditos</a:t>
            </a:r>
            <a:endParaRPr sz="1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Duermen los pollitos hasta el otro día.</a:t>
            </a:r>
            <a:endParaRPr sz="1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49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5"/>
          <p:cNvPicPr preferRelativeResize="0"/>
          <p:nvPr/>
        </p:nvPicPr>
        <p:blipFill rotWithShape="1">
          <a:blip r:embed="rId4">
            <a:alphaModFix/>
          </a:blip>
          <a:srcRect b="0" l="0" r="7995" t="27662"/>
          <a:stretch/>
        </p:blipFill>
        <p:spPr>
          <a:xfrm>
            <a:off x="149075" y="178400"/>
            <a:ext cx="3782950" cy="4423125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5"/>
          <p:cNvSpPr txBox="1"/>
          <p:nvPr/>
        </p:nvSpPr>
        <p:spPr>
          <a:xfrm>
            <a:off x="414475" y="571025"/>
            <a:ext cx="3400800" cy="330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FF56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Cuando su bebé se encuentra boca abajo, sobre su pancita, se fortalece la cabeza, el cuello y los músculos de la parte superior del cuerpo del bebé. </a:t>
            </a:r>
            <a:endParaRPr b="1" sz="1800">
              <a:solidFill>
                <a:srgbClr val="FF56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Recordemos que es importante supervisar siempre a nuestros bebés, principalmente si tienen </a:t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algún accesorio. </a:t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Esto previene el peligro de la asfixia.</a:t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82" name="Google Shape;82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18025" y="388739"/>
            <a:ext cx="3286075" cy="748361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5"/>
          <p:cNvSpPr txBox="1"/>
          <p:nvPr/>
        </p:nvSpPr>
        <p:spPr>
          <a:xfrm>
            <a:off x="5822044" y="277925"/>
            <a:ext cx="1478100" cy="369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F1B80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Conversemos</a:t>
            </a:r>
            <a:endParaRPr b="1" sz="1200">
              <a:solidFill>
                <a:srgbClr val="F1B80A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4" name="Google Shape;84;p15"/>
          <p:cNvSpPr txBox="1"/>
          <p:nvPr/>
        </p:nvSpPr>
        <p:spPr>
          <a:xfrm>
            <a:off x="4973475" y="571025"/>
            <a:ext cx="32307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latin typeface="Helvetica Neue"/>
                <a:ea typeface="Helvetica Neue"/>
                <a:cs typeface="Helvetica Neue"/>
                <a:sym typeface="Helvetica Neue"/>
              </a:rPr>
              <a:t>Describamos a nuestro bebé lo que vemos en las ilustraciones del libro. Estas conversaciones le enseñan los nombres de las cosas.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5" name="Google Shape;85;p15"/>
          <p:cNvSpPr txBox="1"/>
          <p:nvPr/>
        </p:nvSpPr>
        <p:spPr>
          <a:xfrm>
            <a:off x="4665375" y="3256900"/>
            <a:ext cx="3846900" cy="738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Describir las emociones también le ayudará </a:t>
            </a:r>
            <a:endParaRPr sz="1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nuestro bebé tener palabras </a:t>
            </a:r>
            <a:endParaRPr sz="1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para comunicar sus sentimientos.</a:t>
            </a:r>
            <a:endParaRPr sz="1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86" name="Google Shape;86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32875" y="4207500"/>
            <a:ext cx="2954325" cy="732856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5"/>
          <p:cNvSpPr txBox="1"/>
          <p:nvPr/>
        </p:nvSpPr>
        <p:spPr>
          <a:xfrm>
            <a:off x="5794282" y="4128550"/>
            <a:ext cx="1478100" cy="369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F1B80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Actividad</a:t>
            </a:r>
            <a:endParaRPr b="1" sz="1200">
              <a:solidFill>
                <a:srgbClr val="F1B80A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8" name="Google Shape;88;p15"/>
          <p:cNvSpPr txBox="1"/>
          <p:nvPr/>
        </p:nvSpPr>
        <p:spPr>
          <a:xfrm>
            <a:off x="4945713" y="4421650"/>
            <a:ext cx="3230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latin typeface="Helvetica Neue"/>
                <a:ea typeface="Helvetica Neue"/>
                <a:cs typeface="Helvetica Neue"/>
                <a:sym typeface="Helvetica Neue"/>
              </a:rPr>
              <a:t>Imaginémonos qué va a llover y que 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latin typeface="Helvetica Neue"/>
                <a:ea typeface="Helvetica Neue"/>
                <a:cs typeface="Helvetica Neue"/>
                <a:sym typeface="Helvetica Neue"/>
              </a:rPr>
              <a:t>tenemos que abrir el paraguas.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49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6"/>
          <p:cNvPicPr preferRelativeResize="0"/>
          <p:nvPr/>
        </p:nvPicPr>
        <p:blipFill rotWithShape="1">
          <a:blip r:embed="rId4">
            <a:alphaModFix/>
          </a:blip>
          <a:srcRect b="0" l="0" r="3372" t="3846"/>
          <a:stretch/>
        </p:blipFill>
        <p:spPr>
          <a:xfrm>
            <a:off x="305675" y="572075"/>
            <a:ext cx="3456300" cy="38594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6"/>
          <p:cNvSpPr txBox="1"/>
          <p:nvPr/>
        </p:nvSpPr>
        <p:spPr>
          <a:xfrm>
            <a:off x="364175" y="791150"/>
            <a:ext cx="3339300" cy="27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rgbClr val="0097A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Nombrar las partes de nuestro cuerpo le ayuda a nuestro bebé desarrollar su vocabulario.</a:t>
            </a:r>
            <a:endParaRPr sz="1800">
              <a:solidFill>
                <a:srgbClr val="43434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6" name="Google Shape;96;p16"/>
          <p:cNvSpPr/>
          <p:nvPr/>
        </p:nvSpPr>
        <p:spPr>
          <a:xfrm>
            <a:off x="4410225" y="2306075"/>
            <a:ext cx="4506000" cy="1955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7" name="Google Shape;97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10225" y="791150"/>
            <a:ext cx="4303975" cy="1727475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6"/>
          <p:cNvSpPr/>
          <p:nvPr/>
        </p:nvSpPr>
        <p:spPr>
          <a:xfrm>
            <a:off x="4265075" y="4021675"/>
            <a:ext cx="4582500" cy="899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9" name="Google Shape;99;p16"/>
          <p:cNvPicPr preferRelativeResize="0"/>
          <p:nvPr/>
        </p:nvPicPr>
        <p:blipFill rotWithShape="1">
          <a:blip r:embed="rId6">
            <a:alphaModFix/>
          </a:blip>
          <a:srcRect b="40814" l="53836" r="15369" t="28784"/>
          <a:stretch/>
        </p:blipFill>
        <p:spPr>
          <a:xfrm>
            <a:off x="4036475" y="2306075"/>
            <a:ext cx="5107526" cy="283635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6"/>
          <p:cNvSpPr txBox="1"/>
          <p:nvPr/>
        </p:nvSpPr>
        <p:spPr>
          <a:xfrm>
            <a:off x="4752975" y="791150"/>
            <a:ext cx="3339300" cy="14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chemeClr val="dk1"/>
                </a:solidFill>
                <a:uFill>
                  <a:noFill/>
                </a:uFill>
                <a:latin typeface="Helvetica Neue"/>
                <a:ea typeface="Helvetica Neue"/>
                <a:cs typeface="Helvetica Neue"/>
                <a:sym typeface="Helvetica Neue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El trencito</a:t>
            </a:r>
            <a:endParaRPr b="1" sz="1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3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Chucu cha,</a:t>
            </a:r>
            <a:endParaRPr sz="13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3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chucu cha,</a:t>
            </a:r>
            <a:endParaRPr sz="13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3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el trencito viene ya.</a:t>
            </a:r>
            <a:endParaRPr sz="13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3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Chucu, chucu, chucu,</a:t>
            </a:r>
            <a:endParaRPr sz="13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3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chucu, chucu, chucu, cha.</a:t>
            </a:r>
            <a:endParaRPr sz="1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1" name="Google Shape;101;p16"/>
          <p:cNvSpPr txBox="1"/>
          <p:nvPr/>
        </p:nvSpPr>
        <p:spPr>
          <a:xfrm>
            <a:off x="4607775" y="3091850"/>
            <a:ext cx="3629700" cy="178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chemeClr val="dk1"/>
                </a:solidFill>
                <a:uFill>
                  <a:noFill/>
                </a:uFill>
                <a:latin typeface="Helvetica Neue"/>
                <a:ea typeface="Helvetica Neue"/>
                <a:cs typeface="Helvetica Neue"/>
                <a:sym typeface="Helvetica Neue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Las lluvias</a:t>
            </a:r>
            <a:endParaRPr b="1" sz="1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Pican, pican las gotitas,</a:t>
            </a:r>
            <a:endParaRPr sz="11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sobre mi tejado,</a:t>
            </a:r>
            <a:endParaRPr sz="11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y dibujan caminitos </a:t>
            </a:r>
            <a:endParaRPr sz="11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 color plateado.</a:t>
            </a:r>
            <a:endParaRPr sz="11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Pican, pican las gotitas,</a:t>
            </a:r>
            <a:endParaRPr sz="11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sobre mi tejado,</a:t>
            </a:r>
            <a:endParaRPr sz="11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y dibujan caminitos </a:t>
            </a:r>
            <a:endParaRPr sz="11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 color plateado.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18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3" cy="51434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746262" y="118675"/>
            <a:ext cx="5229225" cy="400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056325" y="219800"/>
            <a:ext cx="5229225" cy="1066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802225" y="1360600"/>
            <a:ext cx="2055525" cy="3178425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7"/>
          <p:cNvSpPr txBox="1"/>
          <p:nvPr/>
        </p:nvSpPr>
        <p:spPr>
          <a:xfrm>
            <a:off x="2754500" y="1208200"/>
            <a:ext cx="2151000" cy="379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Movemos el pie.</a:t>
            </a:r>
            <a:endParaRPr sz="11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Colocamos la mano               en el pecho.</a:t>
            </a:r>
            <a:endParaRPr sz="11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Subimos los dedos pulgares.</a:t>
            </a:r>
            <a:endParaRPr sz="11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Aplaudimos.</a:t>
            </a:r>
            <a:endParaRPr sz="11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Colocamos los brazos              a un lado y hacemos como    un pollito.</a:t>
            </a:r>
            <a:endParaRPr sz="11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Colocamos las manos sobre nuestra cabeza y hacemos como un conejo.</a:t>
            </a:r>
            <a:endParaRPr sz="11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Colocamos las manos sobre la cara y hacemos como un pez.</a:t>
            </a:r>
            <a:endParaRPr sz="11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Finalmente decimos:             “Te traigo saludos desde el espacio interior”.</a:t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2" name="Google Shape;112;p17"/>
          <p:cNvSpPr txBox="1"/>
          <p:nvPr/>
        </p:nvSpPr>
        <p:spPr>
          <a:xfrm>
            <a:off x="1741737" y="352638"/>
            <a:ext cx="58584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2600">
                <a:solidFill>
                  <a:srgbClr val="45818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Diferentes maneras de decir “hola”</a:t>
            </a:r>
            <a:endParaRPr sz="2600">
              <a:solidFill>
                <a:srgbClr val="45818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Poema de Janet Wong </a:t>
            </a:r>
            <a:endParaRPr b="1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4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8"/>
          <p:cNvPicPr preferRelativeResize="0"/>
          <p:nvPr/>
        </p:nvPicPr>
        <p:blipFill rotWithShape="1">
          <a:blip r:embed="rId4">
            <a:alphaModFix/>
          </a:blip>
          <a:srcRect b="0" l="0" r="7995" t="27662"/>
          <a:stretch/>
        </p:blipFill>
        <p:spPr>
          <a:xfrm>
            <a:off x="5852575" y="515525"/>
            <a:ext cx="2899850" cy="361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8"/>
          <p:cNvPicPr preferRelativeResize="0"/>
          <p:nvPr/>
        </p:nvPicPr>
        <p:blipFill rotWithShape="1">
          <a:blip r:embed="rId4">
            <a:alphaModFix/>
          </a:blip>
          <a:srcRect b="0" l="0" r="7995" t="27662"/>
          <a:stretch/>
        </p:blipFill>
        <p:spPr>
          <a:xfrm>
            <a:off x="5408075" y="1005625"/>
            <a:ext cx="3496750" cy="1120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8"/>
          <p:cNvPicPr preferRelativeResize="0"/>
          <p:nvPr/>
        </p:nvPicPr>
        <p:blipFill rotWithShape="1">
          <a:blip r:embed="rId4">
            <a:alphaModFix/>
          </a:blip>
          <a:srcRect b="0" l="0" r="7995" t="27662"/>
          <a:stretch/>
        </p:blipFill>
        <p:spPr>
          <a:xfrm>
            <a:off x="5554125" y="2571750"/>
            <a:ext cx="3496750" cy="112065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8"/>
          <p:cNvSpPr txBox="1"/>
          <p:nvPr/>
        </p:nvSpPr>
        <p:spPr>
          <a:xfrm>
            <a:off x="5456050" y="458375"/>
            <a:ext cx="3400800" cy="28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FF56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Los bebés tienden a tranquilizarse con la repetición de una serie de ritmos.</a:t>
            </a:r>
            <a:endParaRPr sz="2000">
              <a:solidFill>
                <a:srgbClr val="FF56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El ritmo de un sonido le recuerda nuestro bebé el latido de nuestro corazón cuando se encontraban </a:t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 el vientre.</a:t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22" name="Google Shape;122;p18"/>
          <p:cNvPicPr preferRelativeResize="0"/>
          <p:nvPr/>
        </p:nvPicPr>
        <p:blipFill rotWithShape="1">
          <a:blip r:embed="rId4">
            <a:alphaModFix/>
          </a:blip>
          <a:srcRect b="0" l="0" r="7995" t="27662"/>
          <a:stretch/>
        </p:blipFill>
        <p:spPr>
          <a:xfrm>
            <a:off x="565150" y="1506125"/>
            <a:ext cx="2899850" cy="875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8"/>
          <p:cNvPicPr preferRelativeResize="0"/>
          <p:nvPr/>
        </p:nvPicPr>
        <p:blipFill rotWithShape="1">
          <a:blip r:embed="rId4">
            <a:alphaModFix/>
          </a:blip>
          <a:srcRect b="0" l="0" r="7995" t="27662"/>
          <a:stretch/>
        </p:blipFill>
        <p:spPr>
          <a:xfrm>
            <a:off x="717550" y="1734725"/>
            <a:ext cx="2108200" cy="824325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8"/>
          <p:cNvSpPr txBox="1"/>
          <p:nvPr/>
        </p:nvSpPr>
        <p:spPr>
          <a:xfrm>
            <a:off x="709075" y="1651000"/>
            <a:ext cx="2603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18"/>
          <p:cNvSpPr txBox="1"/>
          <p:nvPr/>
        </p:nvSpPr>
        <p:spPr>
          <a:xfrm>
            <a:off x="682525" y="1506113"/>
            <a:ext cx="26565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1"/>
                </a:solidFill>
                <a:uFill>
                  <a:noFill/>
                </a:uFill>
                <a:latin typeface="Helvetica Neue"/>
                <a:ea typeface="Helvetica Neue"/>
                <a:cs typeface="Helvetica Neue"/>
                <a:sym typeface="Helvetica Neue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El joky poky</a:t>
            </a:r>
            <a:endParaRPr b="1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3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Pon la mano derecha adentro,</a:t>
            </a:r>
            <a:endParaRPr sz="13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3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pon la mano derecha afuera.</a:t>
            </a:r>
            <a:endParaRPr sz="13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3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Pon la mano derecha adentro,</a:t>
            </a:r>
            <a:endParaRPr sz="13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3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dale una meneadita.</a:t>
            </a:r>
            <a:endParaRPr sz="13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6" name="Google Shape;126;p18"/>
          <p:cNvSpPr txBox="1"/>
          <p:nvPr/>
        </p:nvSpPr>
        <p:spPr>
          <a:xfrm>
            <a:off x="558825" y="3058575"/>
            <a:ext cx="2108100" cy="1046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Escuchemos las sílabas que tiene nuestro nombre </a:t>
            </a:r>
            <a:endParaRPr sz="11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y luego damos palmaditas </a:t>
            </a:r>
            <a:endParaRPr sz="11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 cada una de las sílabas.</a:t>
            </a:r>
            <a:endParaRPr sz="11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18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18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0"/>
            <a:ext cx="9144018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9"/>
          <p:cNvPicPr preferRelativeResize="0"/>
          <p:nvPr/>
        </p:nvPicPr>
        <p:blipFill rotWithShape="1">
          <a:blip r:embed="rId6">
            <a:alphaModFix/>
          </a:blip>
          <a:srcRect b="0" l="0" r="5177" t="6208"/>
          <a:stretch/>
        </p:blipFill>
        <p:spPr>
          <a:xfrm>
            <a:off x="682875" y="2305025"/>
            <a:ext cx="3460500" cy="177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9"/>
          <p:cNvPicPr preferRelativeResize="0"/>
          <p:nvPr/>
        </p:nvPicPr>
        <p:blipFill rotWithShape="1">
          <a:blip r:embed="rId6">
            <a:alphaModFix/>
          </a:blip>
          <a:srcRect b="0" l="0" r="5168" t="8282"/>
          <a:stretch/>
        </p:blipFill>
        <p:spPr>
          <a:xfrm>
            <a:off x="391250" y="628900"/>
            <a:ext cx="3901600" cy="1525225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9"/>
          <p:cNvSpPr txBox="1"/>
          <p:nvPr/>
        </p:nvSpPr>
        <p:spPr>
          <a:xfrm>
            <a:off x="440650" y="447550"/>
            <a:ext cx="38028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chemeClr val="accent5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Balancearse </a:t>
            </a:r>
            <a:endParaRPr b="1" sz="2400">
              <a:solidFill>
                <a:schemeClr val="accent5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chemeClr val="accent5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nos tranquiliza, </a:t>
            </a:r>
            <a:endParaRPr b="1" sz="2400">
              <a:solidFill>
                <a:schemeClr val="accent5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chemeClr val="accent5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y bailar ¡nos divierte!</a:t>
            </a:r>
            <a:endParaRPr b="1" sz="2400">
              <a:solidFill>
                <a:schemeClr val="accent5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7" name="Google Shape;137;p19"/>
          <p:cNvSpPr txBox="1"/>
          <p:nvPr/>
        </p:nvSpPr>
        <p:spPr>
          <a:xfrm>
            <a:off x="605325" y="2154125"/>
            <a:ext cx="36156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Cuando repetimos una serie de ritmos y disfrutamos de los rebotes suaves, podemos expresarle el tipo de movimiento que estamos realizando a nuestro bebé.</a:t>
            </a:r>
            <a:endParaRPr sz="19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38" name="Google Shape;138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031900" y="1093900"/>
            <a:ext cx="2573575" cy="3093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799650" y="1694350"/>
            <a:ext cx="972062" cy="1086225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19"/>
          <p:cNvSpPr txBox="1"/>
          <p:nvPr/>
        </p:nvSpPr>
        <p:spPr>
          <a:xfrm>
            <a:off x="5808938" y="1317725"/>
            <a:ext cx="2714700" cy="228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Y caminamos….</a:t>
            </a:r>
            <a:endParaRPr b="1" sz="1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Caminamos, caminamos,</a:t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caminamos y paramos.</a:t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Caminamos, caminamos,</a:t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caminamos y paramos.</a:t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Caminamos, caminamos,</a:t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caminamos y paramos.</a:t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Y damos una vueltecita.</a:t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¡Uyyyyy!</a:t>
            </a:r>
            <a:endParaRPr sz="17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4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0600" y="1214975"/>
            <a:ext cx="3825000" cy="1635575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20"/>
          <p:cNvSpPr txBox="1"/>
          <p:nvPr/>
        </p:nvSpPr>
        <p:spPr>
          <a:xfrm>
            <a:off x="410625" y="861450"/>
            <a:ext cx="4222800" cy="178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600">
                <a:solidFill>
                  <a:srgbClr val="FF56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Conversemos con nuestro bebé acerca </a:t>
            </a:r>
            <a:endParaRPr b="1" sz="2600">
              <a:solidFill>
                <a:srgbClr val="FF56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600">
                <a:solidFill>
                  <a:srgbClr val="FF56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 las cosas que podemos observar.</a:t>
            </a:r>
            <a:endParaRPr b="1" sz="2600">
              <a:solidFill>
                <a:srgbClr val="FF56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8" name="Google Shape;148;p20"/>
          <p:cNvSpPr/>
          <p:nvPr/>
        </p:nvSpPr>
        <p:spPr>
          <a:xfrm>
            <a:off x="1566325" y="3259675"/>
            <a:ext cx="2729400" cy="507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20"/>
          <p:cNvSpPr txBox="1"/>
          <p:nvPr/>
        </p:nvSpPr>
        <p:spPr>
          <a:xfrm>
            <a:off x="1513425" y="3298075"/>
            <a:ext cx="2614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dk1"/>
                </a:solidFill>
                <a:uFill>
                  <a:noFill/>
                </a:u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Gusanito medidor</a:t>
            </a:r>
            <a:endParaRPr b="1" sz="23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0" name="Google Shape;150;p20"/>
          <p:cNvSpPr txBox="1"/>
          <p:nvPr/>
        </p:nvSpPr>
        <p:spPr>
          <a:xfrm>
            <a:off x="5297400" y="231900"/>
            <a:ext cx="3642600" cy="2160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Helvetica Neue"/>
                <a:ea typeface="Helvetica Neue"/>
                <a:cs typeface="Helvetica Neue"/>
                <a:sym typeface="Helvetica Neue"/>
              </a:rPr>
              <a:t>Hablemos y cantemos acerca </a:t>
            </a:r>
            <a:endParaRPr sz="12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Helvetica Neue"/>
                <a:ea typeface="Helvetica Neue"/>
                <a:cs typeface="Helvetica Neue"/>
                <a:sym typeface="Helvetica Neue"/>
              </a:rPr>
              <a:t>de la vida cotidiana.</a:t>
            </a:r>
            <a:endParaRPr sz="12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FF56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Hoy ví una zanahoria.</a:t>
            </a:r>
            <a:endParaRPr sz="1200">
              <a:solidFill>
                <a:srgbClr val="FF56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FF56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¿De qué color es la zanahoria?</a:t>
            </a:r>
            <a:endParaRPr sz="1200">
              <a:solidFill>
                <a:srgbClr val="FF56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FF56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Es anaranjada, anaranjada, anaranjada.</a:t>
            </a:r>
            <a:endParaRPr sz="1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nuestro bebé le encanta cómo se escucha nuestra voz cuando le hablamos y le cantamos, aunque estemos desafinados.</a:t>
            </a:r>
            <a:endParaRPr sz="1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¿De qué otra cosa le podemos </a:t>
            </a:r>
            <a:endParaRPr sz="1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cantar a nuestro bebé?</a:t>
            </a:r>
            <a:endParaRPr>
              <a:solidFill>
                <a:srgbClr val="FF56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51" name="Google Shape;151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07450" y="4233325"/>
            <a:ext cx="1339125" cy="310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475625" y="2605464"/>
            <a:ext cx="3286075" cy="748361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0"/>
          <p:cNvSpPr txBox="1"/>
          <p:nvPr/>
        </p:nvSpPr>
        <p:spPr>
          <a:xfrm>
            <a:off x="6379644" y="2494650"/>
            <a:ext cx="1478100" cy="369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F1B80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Conversemos</a:t>
            </a:r>
            <a:endParaRPr b="1" sz="1200">
              <a:solidFill>
                <a:srgbClr val="F1B80A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54" name="Google Shape;154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947725" y="2998325"/>
            <a:ext cx="2614200" cy="50790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20"/>
          <p:cNvSpPr txBox="1"/>
          <p:nvPr/>
        </p:nvSpPr>
        <p:spPr>
          <a:xfrm>
            <a:off x="5531075" y="2863950"/>
            <a:ext cx="32307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latin typeface="Helvetica Neue"/>
                <a:ea typeface="Helvetica Neue"/>
                <a:cs typeface="Helvetica Neue"/>
                <a:sym typeface="Helvetica Neue"/>
              </a:rPr>
              <a:t>Describamos a nuestro bebé lo que vemos en las ilustraciones del libro. Estas conversaciones le enseñan los nombres de las cosas.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6" name="Google Shape;156;p20"/>
          <p:cNvSpPr txBox="1"/>
          <p:nvPr/>
        </p:nvSpPr>
        <p:spPr>
          <a:xfrm>
            <a:off x="7161763" y="4112650"/>
            <a:ext cx="14781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600">
                <a:solidFill>
                  <a:schemeClr val="dk1"/>
                </a:solidFill>
                <a:uFill>
                  <a:noFill/>
                </a:uFill>
                <a:latin typeface="Helvetica Neue"/>
                <a:ea typeface="Helvetica Neue"/>
                <a:cs typeface="Helvetica Neue"/>
                <a:sym typeface="Helvetica Neue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Bartolito</a:t>
            </a:r>
            <a:endParaRPr b="1" sz="25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4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1"/>
          <p:cNvPicPr preferRelativeResize="0"/>
          <p:nvPr/>
        </p:nvPicPr>
        <p:blipFill rotWithShape="1">
          <a:blip r:embed="rId4">
            <a:alphaModFix/>
          </a:blip>
          <a:srcRect b="0" l="0" r="7995" t="27662"/>
          <a:stretch/>
        </p:blipFill>
        <p:spPr>
          <a:xfrm>
            <a:off x="1518250" y="4283200"/>
            <a:ext cx="1752000" cy="542575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21"/>
          <p:cNvSpPr txBox="1"/>
          <p:nvPr/>
        </p:nvSpPr>
        <p:spPr>
          <a:xfrm>
            <a:off x="1492250" y="4296825"/>
            <a:ext cx="19155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chemeClr val="dk1"/>
                </a:solidFill>
                <a:uFill>
                  <a:noFill/>
                </a:uFill>
                <a:latin typeface="Helvetica Neue"/>
                <a:ea typeface="Helvetica Neue"/>
                <a:cs typeface="Helvetica Neue"/>
                <a:sym typeface="Helvetica Neue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Había un sapo</a:t>
            </a:r>
            <a:endParaRPr b="1" sz="19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4" name="Google Shape;164;p21"/>
          <p:cNvSpPr txBox="1"/>
          <p:nvPr/>
        </p:nvSpPr>
        <p:spPr>
          <a:xfrm>
            <a:off x="1629825" y="2677575"/>
            <a:ext cx="21378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21"/>
          <p:cNvSpPr txBox="1"/>
          <p:nvPr/>
        </p:nvSpPr>
        <p:spPr>
          <a:xfrm>
            <a:off x="1629825" y="2794000"/>
            <a:ext cx="2137800" cy="831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Recuerden que aquí tenemos la lista de las canciones para ustedes.</a:t>
            </a:r>
            <a:endParaRPr sz="17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6" name="Google Shape;166;p21"/>
          <p:cNvSpPr txBox="1"/>
          <p:nvPr/>
        </p:nvSpPr>
        <p:spPr>
          <a:xfrm>
            <a:off x="5820825" y="3608925"/>
            <a:ext cx="2370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21"/>
          <p:cNvSpPr/>
          <p:nvPr/>
        </p:nvSpPr>
        <p:spPr>
          <a:xfrm>
            <a:off x="1576925" y="359825"/>
            <a:ext cx="846600" cy="1776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21"/>
          <p:cNvSpPr/>
          <p:nvPr/>
        </p:nvSpPr>
        <p:spPr>
          <a:xfrm>
            <a:off x="660425" y="512225"/>
            <a:ext cx="2197200" cy="1392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21"/>
          <p:cNvSpPr/>
          <p:nvPr/>
        </p:nvSpPr>
        <p:spPr>
          <a:xfrm>
            <a:off x="2423525" y="950375"/>
            <a:ext cx="846600" cy="298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21"/>
          <p:cNvSpPr txBox="1"/>
          <p:nvPr/>
        </p:nvSpPr>
        <p:spPr>
          <a:xfrm>
            <a:off x="319725" y="425450"/>
            <a:ext cx="27939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Había un sapo, sapo, sapo</a:t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que nadaba en el río, río, río,</a:t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 un traje verde, verde, verde,</a:t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tiritaba de frío, frío, frío.</a:t>
            </a:r>
            <a:endParaRPr/>
          </a:p>
        </p:txBody>
      </p:sp>
      <p:sp>
        <p:nvSpPr>
          <p:cNvPr id="171" name="Google Shape;171;p21"/>
          <p:cNvSpPr/>
          <p:nvPr/>
        </p:nvSpPr>
        <p:spPr>
          <a:xfrm>
            <a:off x="5820825" y="3608925"/>
            <a:ext cx="2370600" cy="476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72" name="Google Shape;172;p21"/>
          <p:cNvPicPr preferRelativeResize="0"/>
          <p:nvPr/>
        </p:nvPicPr>
        <p:blipFill rotWithShape="1">
          <a:blip r:embed="rId4">
            <a:alphaModFix/>
          </a:blip>
          <a:srcRect b="0" l="0" r="7995" t="27662"/>
          <a:stretch/>
        </p:blipFill>
        <p:spPr>
          <a:xfrm>
            <a:off x="4262950" y="899575"/>
            <a:ext cx="4722300" cy="232835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1"/>
          <p:cNvSpPr txBox="1"/>
          <p:nvPr/>
        </p:nvSpPr>
        <p:spPr>
          <a:xfrm>
            <a:off x="4656650" y="829725"/>
            <a:ext cx="3758700" cy="16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600">
                <a:solidFill>
                  <a:srgbClr val="E6913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¡Cantar con el títere </a:t>
            </a:r>
            <a:endParaRPr b="1" sz="2600">
              <a:solidFill>
                <a:srgbClr val="E69138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600">
                <a:solidFill>
                  <a:srgbClr val="E6913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es muy divertido!</a:t>
            </a:r>
            <a:endParaRPr b="1" sz="2600">
              <a:solidFill>
                <a:srgbClr val="E69138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latin typeface="Helvetica Neue"/>
                <a:ea typeface="Helvetica Neue"/>
                <a:cs typeface="Helvetica Neue"/>
                <a:sym typeface="Helvetica Neue"/>
              </a:rPr>
              <a:t>Nuestro bebé se puede entretener </a:t>
            </a:r>
            <a:endParaRPr sz="16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latin typeface="Helvetica Neue"/>
                <a:ea typeface="Helvetica Neue"/>
                <a:cs typeface="Helvetica Neue"/>
                <a:sym typeface="Helvetica Neue"/>
              </a:rPr>
              <a:t>mucho con el títere del sapo.</a:t>
            </a:r>
            <a:endParaRPr sz="16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4" name="Google Shape;174;p21"/>
          <p:cNvSpPr txBox="1"/>
          <p:nvPr/>
        </p:nvSpPr>
        <p:spPr>
          <a:xfrm>
            <a:off x="5820825" y="3639375"/>
            <a:ext cx="2240700" cy="415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500">
                <a:solidFill>
                  <a:schemeClr val="dk1"/>
                </a:solidFill>
                <a:uFill>
                  <a:noFill/>
                </a:uFill>
                <a:latin typeface="Helvetica Neue"/>
                <a:ea typeface="Helvetica Neue"/>
                <a:cs typeface="Helvetica Neue"/>
                <a:sym typeface="Helvetica Neue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Cucú cantaba la rana</a:t>
            </a:r>
            <a:endParaRPr b="1" sz="12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