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IotspAfd-rw" TargetMode="External"/><Relationship Id="rId3" Type="http://schemas.openxmlformats.org/officeDocument/2006/relationships/hyperlink" Target="https://www.youtube.com/watch?v=ZcDiLk5ZOBo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9jF53R6U8wU&amp;list=PLcqmEuhWClvKyTlJld1e3yUSBhPATmCNv&amp;index=14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d77M0IOCv8E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GgYVzNBT9VU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ugoxtvQQg6o" TargetMode="External"/><Relationship Id="rId3" Type="http://schemas.openxmlformats.org/officeDocument/2006/relationships/hyperlink" Target="https://www.youtube.com/watch?v=R2CikV3xAxc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X42sEKRq82M&amp;list=PLcqmEuhWClvJSJ1wWdfprgTiG4j7A2r86&amp;index=9" TargetMode="External"/><Relationship Id="rId3" Type="http://schemas.openxmlformats.org/officeDocument/2006/relationships/hyperlink" Target="https://www.youtube.com/watch?v=ZcDiLk5ZOBo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QQ6rTyt_xuM" TargetMode="External"/><Relationship Id="rId3" Type="http://schemas.openxmlformats.org/officeDocument/2006/relationships/hyperlink" Target="https://www.youtube.com/watch?v=apBvg-9Vz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nY6y6QlqElc&amp;index=4&amp;list=RDItUqMuB4oeo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ReOp9Oe07v0" TargetMode="External"/><Relationship Id="rId3" Type="http://schemas.openxmlformats.org/officeDocument/2006/relationships/hyperlink" Target="https://www.youtube.com/watch?v=gebYAGtOIqg&amp;list=RDItUqMuB4oeo&amp;index=3" TargetMode="External"/><Relationship Id="rId4" Type="http://schemas.openxmlformats.org/officeDocument/2006/relationships/hyperlink" Target="https://www.youtube.com/watch?v=ZcDiLk5ZOBo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vFf0YQN-NOM" TargetMode="External"/><Relationship Id="rId3" Type="http://schemas.openxmlformats.org/officeDocument/2006/relationships/hyperlink" Target="https://www.youtube.com/watch?v=ZcDiLk5ZOBo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0433334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0433334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1: La bienvenida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Bienvenidos al programa Los pollitos: en el nido. (Ofrezca la descripción del programa a las participantes.)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termine de llenar los documentos que se les brindó (mencione que estos son los permisos para utilizar las fotografías del programa en publicaciones y presentaciones relacionadas a los estudios del programa que se lleva a cabo por la Biblioteca Estatal de Maryland).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No hay problema si sus bebés se mueven o hacen algún ruido durante el programa.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Podemos conversar acerca de diferentes opciones que podemos hacer si su bebé llora durante el programa.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Si su bebé está durmiendo, no es necesario despertarlo para que participe del programa.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Si su bebe está despierto, puede compartir su entusiasmo con él o con ella durante su participación. De esta manera, su bebé también disfrutará del programa.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apague su celular o manténgalo en silencio durante la sesión.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Ahora vamos a turnarnos para presentarnos nosotros y a nuestros bebés.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04333341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04333341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10: Los instrumentos musicales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Tocar con instrumentos musicales despierta la curiosidad.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Hable con su bebé acerca de las maracas.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Opcional: la música puede hacer que cualquier cosa sea divertida.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bamba</a:t>
            </a:r>
            <a:endParaRPr u="sng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Para bailar la bamba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Para bailar la bamba se necesita una poca de gracia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Una poca de gracia pa' mi pa' ti y arriba y arriba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Ah y arriba y arriba por ti seré, por ti seré, por ti seré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Yo no soy marinero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Yo no soy marinero, soy capitán,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Soy capitán, soy capitán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Bamba bamba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Para bailar la bamba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Para bailar la bamba se necesita una poca de gracia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Una poca de gracia pa' mi pa' ti ah y arriba y arriba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Para bailar la bamba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Para bailar la bamba se necesita una poca de gracia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Una poca de gracia pa' mi pa' ti ah y arriba y arriba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Ah y arriba y arriba por ti seré, por ti seré, por ti seré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Bamba bamba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ordenar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vamos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a ordenar.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04333341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04333341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11: La canción de cuna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padres y las madres también necesitan tiempo para descansar.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El ritmo suave y lento de las canciones de cuna ayuda a que usted y su bebé se puedan relajar.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Eres mi pequeño pollito, así que aquí tienes una canción de cuna.Vamos a relajarnos y a descansar.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Duérmete mi niño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Duérmete mi niño,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duérmete mi amor.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Duérmete pedazo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 mi corazón.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Este niño mío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nació de noche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quiere que lo lleven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pasear en coche.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Este niño mío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nació de día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quiere que lo lleven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la dulcería.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Duérmete mi niño,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duérmete mi amor.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Duérmete pedazo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 mi corazón.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043333414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043333414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12: Canción de la biblioteca pública (la lectura)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¡Visite la biblioteca pública! 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Las bibliotecas públicas tienen excelentes servicios gratuitos. Por ejemplo, una tarjeta de la biblioteca le permite llevarse los materiales a la casa.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 se leer</a:t>
            </a:r>
            <a:endParaRPr b="1"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Amigo, yo quiero contarte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algo que a mí me sucedió,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con esto quiero motivarte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para que seas un buen lector.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Desde siempre disfruto la lectura, posiblemente desde antes de nacer, desde el vientre, mi papi y mi mami, muchos cuentos me iban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en la cuna, para ayudar mi sueño, las historias estaban a granel.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Mi mente viaja por doquiera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en mi crece la imaginación. Encuentro siempre nuevas ideas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a todo le busco solución.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En los libros aprendo más de ciencias, de artes y de comportamiento.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Socializo valores y vivencias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comparto con todos mi talento.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Con maestras, maestros y estudiantes;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mi familia y mi libro no lo dejo.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Descubro las cosas importantes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de la historia y de la humanidad, valores, principios y bondades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hacen los sueños realidad.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lectura cultiva en el sujeto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conciencia de ser siempre mejor.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sentido del ser y de las cosas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toma curso desde tu interior.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Te transforma, te anima y te libera,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te acompaña y te anima con amor.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 comenzó antes de nacer.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Hoy ya sé leer, aprendí a leer,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es lo que le da sentido a mi ser. (bis)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Letras: Taller con niñas y niños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Adaptación y corrección: Francis Franco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p.45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Aprendo Cantando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música como estrategia para aprender y animar la lectura y la escritura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https://www.centropoveda.org/IMG/pdf/N12-Aprendo_cantando.pdf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04333341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04333341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13: La conclusión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¿Qué es algo nuevo que escuchaste?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¿Cuál canción o rima van a repetir en la casa con el bebé?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Entre más palabras aprenda su bebé, es mejor.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Hable, cante, comparta libros y juegue con su bebé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CANCION: </a:t>
            </a:r>
            <a:r>
              <a:rPr lang="en-GB">
                <a:solidFill>
                  <a:schemeClr val="dk1"/>
                </a:solidFill>
                <a:highlight>
                  <a:srgbClr val="00FF00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Acá ta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¿Dónde están las manos?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Acá tá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¿Dónde están los pies?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Acá tá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¿Dónde está escondido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Ese sonido que no se ve?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Acá tá ca tá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¿Quién es el que canta?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Acá tá ca tá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Díganle que salga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Porque lo espero para jugar.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¿Quién es el que toca?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Ta ta tá ta tá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Díganle que salga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Porque lo espero para jugar.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¿Dónde está la lengua?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Brrrlllll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¿Dónde la nariz?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Cuec cuec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¿Dónde está escondido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Ese sonido que no lo vi?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Acá tá ca tá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¿Quién es el que canta?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Acá tá ca tá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Díganle que salga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Porque lo espero para jugar.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¿Quién es el que toca?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Ta ta tá ta tá.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Díganle que salga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Porque lo espero para jugar.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Laira laira laira,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Laira, laira la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Laira laira lai laira laira lai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Laira laira la.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Acá tá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f04333341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f04333341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14: El cierre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¿Tienen preguntas?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Por favor devuelva los kits y complete las encuestas.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Lleve un libro, una bolsa, un calendario y un cancionero de Hatchlings.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Esta semana van a recibir las maracas y, la próxima semana, van a recibir el títere de la rana.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Ahora vamos a tomar una foto de todos los participantes. Asegúrese de que se muestre la etiqueta con su nombre.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¡Hasta pronto! Muchísimas gracias por venir. Nos vemos en la próxima sesión.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043333414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043333414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FF00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04333341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04333341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2: La introducción con canciones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Sonríe, hable, cante, comparta libros y juegue con su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El desarrollo temprano del habla y el lenguaje promueven el desarrollo de la lectura, la escritura y las habilidades sociales, en la niñez y más tarde en la vida.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Jugando al eco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¿Quién está en la ventana? (Ana, Ana)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¿Qué hace Clodomira? (mira, mira)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¿Qué toma Camilo? (milo, milo)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¿Quién está estrenando? (Nando, Nando)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¿Cuál es tu cereza? (esa, esa)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¿Qué hay en el tesoro? (oro, oro)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¿Qué tiene esa empanada? (nada, nada)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¿Qué da la sonrisa? (risa, risa)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¿Cómo hace mi burra? (urra, urra)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¿Cómo es un chancho? (ancho, ancho)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¿Quién tiene la peste? (éste, éste)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¿Qué soy si me aburro? (burro, burro)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¿Quién es mi amada? (Ada, Ada)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¿Cómo es su cabello? (bello, bello)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Ven y dame un beso (eso, eso)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¿Qué quiere Tomás? (más, más, más)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Los pollitos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Los pollitos dicen pio, pio, pio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tienen hambre, cuando tienen frío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gallina busca el maíz y el trigo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Les da la comida y les presta abrigo.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Bajo sus dos alas, acurrucaditos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Duermen los pollitos hasta el otro día.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Imite las caras que hace su bebé, como si fuera un espejo, y aplauda cuando su bebé aplaude.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04333341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04333341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3: El libro “Hello, My World”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Hay muchas maneras de compartir libros con su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Veamos las imágenes del libro, conversemos acerca de lo que vemos, contemos los objetos que aparecen e inventemos unos cuentos.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Cantemos una melodía que nos gusta e inventemos una canción.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sonido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Sonido es aquello que llega a mi oído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mis manos lo pueden lograr.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Sonido es aquello que llevo en el ritmo cuando hago mis dedos chasquear.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con los chicos en los cumpleaños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cornetas hacemos sonar.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 gusta que un barco salude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con ese sonido que voy a escuchar.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También es sonido lo que hace mi tío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va a bostezar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pero no me gusta cuando estoy dormido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un gato se ponga a maullar.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En cambio es tan lindo el sonido que tienen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los besos que me da mamá.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Me gusta el sonido que tiene el silbido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por eso me pongo a silbar.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los domingos voy a los partidos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escucho a la gente gritar: ¡Gol!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También es sonido si no hay ningún ruido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silencio se puede escuchar.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Si lloro si río en todo el sonido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sonidos para disfrutar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hay tantos sonidos que casi me olvido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lindo sonido es cantar.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Hay tantos sonidos que casi me olvido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lindo sonido es cantar.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Podemos reafirmarle a nuestro bebé: "¡Puedes hacerlo!"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cerebros de los bebés aprenden mejor cuando se les habla directamente y se les conversa acerca de los sentimientos, y no cuando están frente a la televisión o la música grabada.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ordenar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vamos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a ordenar.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04333341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04333341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4: Las partes del cuerpo 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Nombra las partes de la cara de sus bebés y hable acerca de los gestos que están haciendo.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Cuídame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mis labios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 risa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Llevame en tus brazos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llévame sin prisa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Pisaré la tierra que tu pisas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Pisaré la tierra que tu pisas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mis manos,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mis dedos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Dame la caricia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descansa en ellos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Yo seré la imagen de tu espejo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Yo seré la imagen de tu espejo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mis sueños,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 vida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a quien te quiere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a quien te cuida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Yo seré el abrazo que te alivia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Yo seré el abrazo que te alivia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mis ojos,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 cara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Abre los caminos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dame las palabras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Soy la fortaleza de mañana…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Soy la fortaleza de mañana…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mis sueños,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de mi vida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a quien te quiere,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cuida a quien te cuida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No maltrates nunca mi fragilidad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Yo seré el abrazo que te alivia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Yo seré el abrazo que te alivia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Arriba, abajo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Para tocar el cielo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se necesita estirar los brazos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otra cosita.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Para tocar el suelo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se necesita estirar los brazos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otra cosita.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Arriba arriba arriba,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abajo, abajo, abajo.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Arriba, abajo,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arriba, abajo.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Arriba arriba arriba,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abajo, abajo, abajo.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 palabras para describir cómo cree que se siente su bebé.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04333341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04333341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5: Las presentaciones de los participantes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00"/>
                </a:highlight>
              </a:rPr>
              <a:t>Poema: “Muchas maneras de saludar” es un poema escrito por Janet Wong: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movemos el pie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la mano en el pecho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subimos los dedos pulgares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aplaudimos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los brazos a un lado y hacemos como un pollito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las manos sobre nuestra cabeza y hacemos como un conejo 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colocamos las manos sobre la cara y hacemos como un pez</a:t>
            </a:r>
            <a:endParaRPr>
              <a:solidFill>
                <a:schemeClr val="dk1"/>
              </a:solidFill>
            </a:endParaRPr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GB">
                <a:solidFill>
                  <a:schemeClr val="dk1"/>
                </a:solidFill>
              </a:rPr>
              <a:t>finalmente decimos: “Te traigo saludos desde el espacio interior”.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04333341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04333341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6: Canciones del cuerpo con movimiento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Su bebé aprende cuando le repetimos canciones, rimas e historias.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>
                <a:solidFill>
                  <a:schemeClr val="dk1"/>
                </a:solidFill>
                <a:highlight>
                  <a:srgbClr val="00FF00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Juan Paco Pedro de la Mar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Juan, Paco, Pedro de la Mar es mi nombre, sí.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cuando yo me voy, me dicen al pasar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Juan, Paco, Pedro de la Mar.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La, la, la, la, la, la, la, la.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Cuando cantemos una canción, podemos reemplazar los nombres e incorporar el nombre de nuestro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Observe las caras de sus bebés y conversemos acerca de sus gestos.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04333341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04333341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Imagen 7: Canciones del cuerpo para detener el movimiento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00"/>
                </a:highlight>
              </a:rPr>
              <a:t>Poema: Rum pum pum. ¡Este es mi tambor!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¡Toca tu nombre!  Los juegos de quedarse “congelados” le ayuda a los niños a practicar cómo detenerse.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Los bebés aprenden palabras de movimiento cuando estamos haciendo cada uno de ellos por separado.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Caminar, balancearse y cantar suavemente reconforta a los bebés.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04333341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04333341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8: El libro “Wiggle! March!” (los animales) 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Libro: “Wiggle! March!”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>
                <a:solidFill>
                  <a:schemeClr val="dk1"/>
                </a:solidFill>
                <a:highlight>
                  <a:srgbClr val="00FF00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 ruedas del autobús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bus arranca con ruidos y crujidos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chofer dice: “¡Sean bienvenidos!”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bus arranca con ruidos y crujidos,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ruedas del autobús giran y giran,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por las colinas, por las colinas.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ruedas del autobús giran y giran,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Los niños del autobús gritan y juegan,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en lo que llegan, en lo que llegan.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Los niños del autobús gritan y juegan,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los papás se ponen a cantar,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el tambor tocar, y el tambor tocar.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los papás se ponen a cantar,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los bebés se ponen a llorar,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no quieren callar, no quieren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los bebés se ponen a llorar,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rueda del autobús hace ¡pum!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“No tengan miedo”, dice la abuela.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“Solo es la rueda, solo es la rueda.”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“No tengan miedo”, dice la abuela.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mamás del autobús hallan la rueda,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parece nueva, parece nueva.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mamás del autobús hallan la rueda,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gente que pasa quiere ayudar,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y otros mirar, y otros mirar.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gente que pasa quiere ayudar,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ruedas del autobús vuelven a girar,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gracias hay que dar, gracias hay que dar.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Las ruedas del autobús vuelven a girar,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rumbo a la ciudad.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Fui a visitar la granja un día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>
                <a:solidFill>
                  <a:schemeClr val="dk1"/>
                </a:solidFill>
                <a:highlight>
                  <a:srgbClr val="00FF00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baile de los animales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cocodrilo Dante camina hacia delante,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el elefante Blas camina hacia atrás.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El pollito Lalo camina hacia el costado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y yo en mi bicicleta voy para el otro lado.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Lluvia de ideas: ¿De qué otra manera puedes cantar esta canción?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ordenar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vamos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a ordenar.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04333341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04333341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Imagen 9: El títere de la rana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Cante y hable acerca de las cosas que ve su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Utilice el títere para hablar con su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</a:rPr>
              <a:t>Use diferentes voces y movimientos para ver cuáles disfruta más su bebé.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Cucú cucú cantaba la rana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Estaba la rana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la rana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vino la mosca y la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la mosca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vino la araña y la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araña a la mosca,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la araña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vino el ratón y la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ratón a la araña,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araña a la mosca,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el ratón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vino el gato y lo hizo callar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gato al ratón,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ratón a la araña,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araña a la mosca,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el gato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vino el perro y lo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perro al gato,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gato al ratón,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ratón a la araña,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araña a la mosca,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el perro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vino el niño y lo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niño al perro,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perro al gato,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gato al ratón,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ratón a la araña,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araña a la mosca,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el niño se puso a cantar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dinosaurio lo hizo callar.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dinosaurio al niño,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niño al perro,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perro al gato,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gato al ratón,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el ratón a la araña,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araña a la mosca,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la mosca a la rana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que estaba sentada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cantando debajo del agua.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Cuando el dinosaurio se puso a rugir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asustó a todos y ese fue el fin.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00FF00"/>
                </a:highlight>
              </a:rPr>
              <a:t>Canción: </a:t>
            </a:r>
            <a:r>
              <a:rPr lang="en-GB" u="sng">
                <a:solidFill>
                  <a:schemeClr val="dk1"/>
                </a:solidFill>
                <a:highlight>
                  <a:srgbClr val="00FF00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ordenar</a:t>
            </a:r>
            <a:endParaRPr>
              <a:solidFill>
                <a:schemeClr val="dk1"/>
              </a:solidFill>
              <a:highlight>
                <a:srgbClr val="00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vamos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A ordenar, a ordenar.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Todos a ordenar.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26.png"/><Relationship Id="rId5" Type="http://schemas.openxmlformats.org/officeDocument/2006/relationships/hyperlink" Target="https://www.youtube.com/watch?v=IotspAfd-rw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32.png"/><Relationship Id="rId5" Type="http://schemas.openxmlformats.org/officeDocument/2006/relationships/hyperlink" Target="https://www.youtube.com/watch?v=9jF53R6U8wU&amp;list=PLcqmEuhWClvKyTlJld1e3yUSBhPATmCNv&amp;index=1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Relationship Id="rId4" Type="http://schemas.openxmlformats.org/officeDocument/2006/relationships/image" Target="../media/image25.png"/><Relationship Id="rId5" Type="http://schemas.openxmlformats.org/officeDocument/2006/relationships/image" Target="../media/image35.jpg"/><Relationship Id="rId6" Type="http://schemas.openxmlformats.org/officeDocument/2006/relationships/image" Target="../media/image29.jpg"/><Relationship Id="rId7" Type="http://schemas.openxmlformats.org/officeDocument/2006/relationships/image" Target="../media/image27.png"/><Relationship Id="rId8" Type="http://schemas.openxmlformats.org/officeDocument/2006/relationships/hyperlink" Target="https://www.youtube.com/watch?v=d77M0IOCv8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jpg"/><Relationship Id="rId4" Type="http://schemas.openxmlformats.org/officeDocument/2006/relationships/image" Target="../media/image34.jpg"/><Relationship Id="rId5" Type="http://schemas.openxmlformats.org/officeDocument/2006/relationships/image" Target="../media/image2.png"/><Relationship Id="rId6" Type="http://schemas.openxmlformats.org/officeDocument/2006/relationships/image" Target="../media/image40.png"/><Relationship Id="rId7" Type="http://schemas.openxmlformats.org/officeDocument/2006/relationships/hyperlink" Target="https://www.youtube.com/watch?v=GgYVzNBT9VU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g"/><Relationship Id="rId4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g"/><Relationship Id="rId4" Type="http://schemas.openxmlformats.org/officeDocument/2006/relationships/image" Target="../media/image37.jpg"/><Relationship Id="rId5" Type="http://schemas.openxmlformats.org/officeDocument/2006/relationships/image" Target="../media/image33.png"/><Relationship Id="rId6" Type="http://schemas.openxmlformats.org/officeDocument/2006/relationships/image" Target="../media/image38.png"/><Relationship Id="rId7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hyperlink" Target="https://www.youtube.com/watch?v=ugoxtvQQg6o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www.youtube.com/watch?v=R2CikV3xAx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hyperlink" Target="https://www.youtube.com/watch?v=X42sEKRq82M&amp;list=PLcqmEuhWClvJSJ1wWdfprgTiG4j7A2r86&amp;index=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hyperlink" Target="https://www.youtube.com/watch?v=QQ6rTyt_xuM" TargetMode="External"/><Relationship Id="rId6" Type="http://schemas.openxmlformats.org/officeDocument/2006/relationships/hyperlink" Target="https://www.youtube.com/watch?v=apBvg-9Vz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9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hyperlink" Target="https://www.youtube.com/watch?v=nY6y6QlqElc&amp;index=4&amp;list=RDItUqMuB4oe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image" Target="../media/image17.jp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g"/><Relationship Id="rId4" Type="http://schemas.openxmlformats.org/officeDocument/2006/relationships/image" Target="../media/image26.png"/><Relationship Id="rId5" Type="http://schemas.openxmlformats.org/officeDocument/2006/relationships/hyperlink" Target="https://www.youtube.com/watch?v=ReOp9Oe07v0" TargetMode="External"/><Relationship Id="rId6" Type="http://schemas.openxmlformats.org/officeDocument/2006/relationships/hyperlink" Target="https://www.youtube.com/watch?v=gebYAGtOIqg&amp;list=RDItUqMuB4oeo&amp;index=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2.png"/><Relationship Id="rId5" Type="http://schemas.openxmlformats.org/officeDocument/2006/relationships/hyperlink" Target="https://www.youtube.com/watch?v=vFf0YQN-N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4780" t="18334"/>
          <a:stretch/>
        </p:blipFill>
        <p:spPr>
          <a:xfrm>
            <a:off x="346700" y="295275"/>
            <a:ext cx="2781300" cy="5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4770" t="13577"/>
          <a:stretch/>
        </p:blipFill>
        <p:spPr>
          <a:xfrm>
            <a:off x="4497875" y="811100"/>
            <a:ext cx="3699350" cy="11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0" l="0" r="5374" t="7278"/>
          <a:stretch/>
        </p:blipFill>
        <p:spPr>
          <a:xfrm>
            <a:off x="4939600" y="1619250"/>
            <a:ext cx="3257625" cy="12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731700" y="4088975"/>
            <a:ext cx="15711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Lo inesperado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es lo esperado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400450" y="4088975"/>
            <a:ext cx="16689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Busque un lugar tranquilo para despejarse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069200" y="4088975"/>
            <a:ext cx="1571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Permitamos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que nuestro bebé se duerma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654588" y="4088975"/>
            <a:ext cx="15711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Manos que exploran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173563" y="4088975"/>
            <a:ext cx="15711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Por favor apaguen sus teléfonos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62000" y="345438"/>
            <a:ext cx="2927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¡Bienvenidas! Tercera sesión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244325" y="1201950"/>
            <a:ext cx="3347700" cy="1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¡Hola familias!</a:t>
            </a:r>
            <a:endParaRPr b="1" sz="3500">
              <a:solidFill>
                <a:srgbClr val="0097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Empecemos por conocernos.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Veamos el programa.</a:t>
            </a:r>
            <a:endParaRPr b="1" sz="1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97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700" y="823325"/>
            <a:ext cx="3784650" cy="27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165225" y="1657850"/>
            <a:ext cx="3731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los bebés les puede interesar la ciencia.</a:t>
            </a:r>
            <a:endParaRPr b="1" sz="26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Tocar con instrumentos musicales despierta la curiosidad.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7125900" y="3621875"/>
            <a:ext cx="1446600" cy="3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7360450" y="3621875"/>
            <a:ext cx="15216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Hable con su bebé acerca de las maracas.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2925" y="1002500"/>
            <a:ext cx="2197625" cy="20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0725" y="1078700"/>
            <a:ext cx="2682225" cy="5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2"/>
          <p:cNvSpPr txBox="1"/>
          <p:nvPr/>
        </p:nvSpPr>
        <p:spPr>
          <a:xfrm>
            <a:off x="5582850" y="886025"/>
            <a:ext cx="3118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bamba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bailar la bamba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bailar la bamba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necesita una poca de gracia.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 poca de gracia pa' mi pa' ti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arriba y arriba.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 y arriba y arriba por ti seré, 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 ti seré, por ti seré.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 no soy marinero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 no soy marinero, soy capitán,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soy capitán, soy capitán.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Bamba bamba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bailar la bamba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000" y="356200"/>
            <a:ext cx="3734524" cy="27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408750" y="356200"/>
            <a:ext cx="3802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padres </a:t>
            </a:r>
            <a:endParaRPr b="1" sz="26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las madres también necesitan tiempo </a:t>
            </a:r>
            <a:endParaRPr b="1" sz="26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descansar.</a:t>
            </a:r>
            <a:endParaRPr b="1" sz="26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 ritmo suave y lento de las canciones de cuna ayuda a que usted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su bebé se puedan relajar.</a:t>
            </a:r>
            <a:endParaRPr sz="2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1445275" y="3400675"/>
            <a:ext cx="21147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Duérmete mi niño</a:t>
            </a:r>
            <a:endParaRPr b="1" sz="1900">
              <a:solidFill>
                <a:schemeClr val="dk1"/>
              </a:solidFill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4952225" y="563225"/>
            <a:ext cx="4112700" cy="182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3"/>
          <p:cNvSpPr txBox="1"/>
          <p:nvPr/>
        </p:nvSpPr>
        <p:spPr>
          <a:xfrm>
            <a:off x="4782050" y="343700"/>
            <a:ext cx="2051100" cy="21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Duérmete mi niño,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duérmete mi amor.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Duérmete pedazo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mi corazón.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Este niño mío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nació de noche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quiere que lo lleven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pasear en coche.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6829575" y="352250"/>
            <a:ext cx="1998000" cy="21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Este niño mío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nació de día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quiere que lo lleven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la dulcería.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Duérmete mi niño,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duérmete mi amor.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Duérmete pedazo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mi corazón.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5750" y="264975"/>
            <a:ext cx="17526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7">
            <a:alphaModFix/>
          </a:blip>
          <a:srcRect b="0" l="0" r="2856" t="0"/>
          <a:stretch/>
        </p:blipFill>
        <p:spPr>
          <a:xfrm>
            <a:off x="1740825" y="1856875"/>
            <a:ext cx="1702475" cy="5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7">
            <a:alphaModFix/>
          </a:blip>
          <a:srcRect b="0" l="0" r="1623" t="0"/>
          <a:stretch/>
        </p:blipFill>
        <p:spPr>
          <a:xfrm>
            <a:off x="193425" y="530250"/>
            <a:ext cx="4739575" cy="13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193425" y="557325"/>
            <a:ext cx="4739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¡La biblioteca pública </a:t>
            </a:r>
            <a:endParaRPr b="1" sz="2800">
              <a:solidFill>
                <a:srgbClr val="0097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97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nuestro lugar preferido!</a:t>
            </a:r>
            <a:endParaRPr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5509250" y="619125"/>
            <a:ext cx="3190800" cy="40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 se leer</a:t>
            </a:r>
            <a:endParaRPr b="1" sz="18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Hoy ya sé leer, aprendí a leer,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todo comenzó antes de nacer.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Hoy ya sé leer, aprendí a leer,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es lo que le da sentido a mi ser. (bis)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Amigo, yo quiero contarte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algo que a mí me sucedió,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 esto quiero motivarte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para que seas un buen lector.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Desde siempre disfruto la lectura, posiblemente desde antes de nacer, desde el vientre, mi papi y mi mami, muchos cuentos me iban a leer, 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en la cuna, para ayudar mi sueño, las historias estaban a granel.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 rotWithShape="1">
          <a:blip r:embed="rId5">
            <a:alphaModFix/>
          </a:blip>
          <a:srcRect b="0" l="0" r="7995" t="27662"/>
          <a:stretch/>
        </p:blipFill>
        <p:spPr>
          <a:xfrm>
            <a:off x="403700" y="648425"/>
            <a:ext cx="4234250" cy="23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692400" y="478350"/>
            <a:ext cx="37587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 más palabras aprenda nuestro bebé, ¡muchísimo mejor!</a:t>
            </a:r>
            <a:endParaRPr b="1" sz="26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Hablemos, cantemos, juguemos y compartamos libros con nuestro bebé.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6925" y="902975"/>
            <a:ext cx="2986075" cy="8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5686425" y="1165500"/>
            <a:ext cx="283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¿Cuáles son nuestras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canciones preferidas?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6398413" y="771525"/>
            <a:ext cx="13431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Conversemos</a:t>
            </a:r>
            <a:endParaRPr b="1" sz="12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1439750" y="3319100"/>
            <a:ext cx="2838600" cy="5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 txBox="1"/>
          <p:nvPr/>
        </p:nvSpPr>
        <p:spPr>
          <a:xfrm>
            <a:off x="1527675" y="3319825"/>
            <a:ext cx="250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Acá ta</a:t>
            </a:r>
            <a:endParaRPr b="1" sz="2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4">
            <a:alphaModFix/>
          </a:blip>
          <a:srcRect b="0" l="0" r="3512" t="7493"/>
          <a:stretch/>
        </p:blipFill>
        <p:spPr>
          <a:xfrm>
            <a:off x="142875" y="1586875"/>
            <a:ext cx="36671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0" y="1228075"/>
            <a:ext cx="4071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1B8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¿Tienen preguntas?</a:t>
            </a:r>
            <a:endParaRPr b="1" sz="2700">
              <a:solidFill>
                <a:srgbClr val="F1B80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390525" y="1986275"/>
            <a:ext cx="337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Ahora vamos a tomar una foto de todos los participantes.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Asegúrese de que se pueda ver la etiqueta con su nombre.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5905500" y="1434475"/>
            <a:ext cx="24747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...completar la encuesta antes de irse.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4896000" y="2558425"/>
            <a:ext cx="32289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No se vaya sin antes...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p26"/>
          <p:cNvSpPr txBox="1"/>
          <p:nvPr/>
        </p:nvSpPr>
        <p:spPr>
          <a:xfrm>
            <a:off x="4896000" y="3266425"/>
            <a:ext cx="2219400" cy="135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...llevarse un bolso, 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Helvetica Neue"/>
                <a:ea typeface="Helvetica Neue"/>
                <a:cs typeface="Helvetica Neue"/>
                <a:sym typeface="Helvetica Neue"/>
              </a:rPr>
              <a:t>un libro, un calendario y un cancionero.</a:t>
            </a:r>
            <a:endParaRPr sz="1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4752975" y="596275"/>
            <a:ext cx="3228900" cy="72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No se vaya antes de...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5">
            <a:alphaModFix/>
          </a:blip>
          <a:srcRect b="0" l="0" r="4278" t="25523"/>
          <a:stretch/>
        </p:blipFill>
        <p:spPr>
          <a:xfrm>
            <a:off x="266775" y="371475"/>
            <a:ext cx="2770375" cy="3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 txBox="1"/>
          <p:nvPr/>
        </p:nvSpPr>
        <p:spPr>
          <a:xfrm>
            <a:off x="466725" y="274325"/>
            <a:ext cx="199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</a:rPr>
              <a:t>¡Nos vemos pronto!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238" name="Google Shape;238;p27"/>
          <p:cNvPicPr preferRelativeResize="0"/>
          <p:nvPr/>
        </p:nvPicPr>
        <p:blipFill rotWithShape="1">
          <a:blip r:embed="rId6">
            <a:alphaModFix/>
          </a:blip>
          <a:srcRect b="19191" l="0" r="3762" t="0"/>
          <a:stretch/>
        </p:blipFill>
        <p:spPr>
          <a:xfrm>
            <a:off x="4343400" y="1600200"/>
            <a:ext cx="3810000" cy="18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 rotWithShape="1">
          <a:blip r:embed="rId6">
            <a:alphaModFix/>
          </a:blip>
          <a:srcRect b="0" l="0" r="4076" t="0"/>
          <a:stretch/>
        </p:blipFill>
        <p:spPr>
          <a:xfrm>
            <a:off x="4650978" y="1752600"/>
            <a:ext cx="3502422" cy="3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 rotWithShape="1">
          <a:blip r:embed="rId6">
            <a:alphaModFix/>
          </a:blip>
          <a:srcRect b="19191" l="0" r="3762" t="0"/>
          <a:stretch/>
        </p:blipFill>
        <p:spPr>
          <a:xfrm>
            <a:off x="4343400" y="1523050"/>
            <a:ext cx="381000" cy="26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7"/>
          <p:cNvPicPr preferRelativeResize="0"/>
          <p:nvPr/>
        </p:nvPicPr>
        <p:blipFill rotWithShape="1">
          <a:blip r:embed="rId6">
            <a:alphaModFix/>
          </a:blip>
          <a:srcRect b="19191" l="0" r="3762" t="0"/>
          <a:stretch/>
        </p:blipFill>
        <p:spPr>
          <a:xfrm>
            <a:off x="3752850" y="674525"/>
            <a:ext cx="4901575" cy="84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7"/>
          <p:cNvSpPr txBox="1"/>
          <p:nvPr/>
        </p:nvSpPr>
        <p:spPr>
          <a:xfrm>
            <a:off x="3952875" y="533400"/>
            <a:ext cx="481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¡Muchas gracias por venir!</a:t>
            </a:r>
            <a:endParaRPr b="1" sz="31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Helvetica Neue"/>
                <a:ea typeface="Helvetica Neue"/>
                <a:cs typeface="Helvetica Neue"/>
                <a:sym typeface="Helvetica Neue"/>
              </a:rPr>
              <a:t>Nos vemos en las próximas sesiones.</a:t>
            </a:r>
            <a:endParaRPr b="1"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27"/>
          <p:cNvSpPr txBox="1"/>
          <p:nvPr/>
        </p:nvSpPr>
        <p:spPr>
          <a:xfrm>
            <a:off x="4724400" y="1462900"/>
            <a:ext cx="32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grabaciones de las canciones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pueden encontrar en este enlace: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7700" y="2379875"/>
            <a:ext cx="3400425" cy="29063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/>
        </p:nvSpPr>
        <p:spPr>
          <a:xfrm>
            <a:off x="3819525" y="2313625"/>
            <a:ext cx="509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292F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si prefiere, puede escanear el código QR con su teléfono: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1657350" y="4253875"/>
            <a:ext cx="73629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materiales del programa ‘La mamá gansa alza el vuelo con los pollitos’ se llevaron a cabo con los fondos de la División de la Infancia Temprana en el Departamento de Educación del Estado de Maryland, como parte del PDG B-5 para las Bibliotecas Estatales de MD, financiado a través del número de subvención 90TP0032-01-00 de la Oficina del Cuidado Infantil, la Administración para los Niños y las Familias, el Departamento de Salud y Servicios Humanos de los Estados Unidos.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350" y="1238250"/>
            <a:ext cx="4629150" cy="18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125" y="361200"/>
            <a:ext cx="3905250" cy="13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436025" y="227850"/>
            <a:ext cx="43887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Nuestros bebés escuchan nuestras palabras 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les hablamos.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Nuestro bebé disfruta el sonido de nuestra voz, especialmente cuando conversamos con él o ella. Cuando cantamos, hablamos y compartimos los libros con nuestros bebés, su cerebro se fortalece y se desarrollan las habilidades del lenguaje.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1210000" y="3300375"/>
            <a:ext cx="2909100" cy="6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1210000" y="3383925"/>
            <a:ext cx="28620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Jugando al eco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4600" y="227850"/>
            <a:ext cx="182880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6324600" y="227850"/>
            <a:ext cx="182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Los pollitos</a:t>
            </a:r>
            <a:endParaRPr b="1"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5410200" y="1238250"/>
            <a:ext cx="3657600" cy="81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5562600" y="838200"/>
            <a:ext cx="3505200" cy="69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5410200" y="628050"/>
            <a:ext cx="3415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pollitos dicen pío, pío, pío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tienen hambre, cuando tienen frío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gallina busca el maíz y el trigo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da la comida y les presta abrigo.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Bajo sus dos alas, acurrucaditos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Duermen los pollitos hasta el otro día.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63" y="79150"/>
            <a:ext cx="8630675" cy="9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476250" y="381000"/>
            <a:ext cx="798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Hay muchas formas de contar un cuento...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75" y="4231300"/>
            <a:ext cx="8630675" cy="9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700" y="978125"/>
            <a:ext cx="7385200" cy="19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/>
          <p:nvPr/>
        </p:nvSpPr>
        <p:spPr>
          <a:xfrm>
            <a:off x="3755163" y="1206250"/>
            <a:ext cx="1444200" cy="1444200"/>
          </a:xfrm>
          <a:prstGeom prst="ellipse">
            <a:avLst/>
          </a:prstGeom>
          <a:solidFill>
            <a:srgbClr val="5EC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3817188" y="1405000"/>
            <a:ext cx="130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Contemos la cantidad de objetos en las ilustraciones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2025813" y="1206250"/>
            <a:ext cx="1444200" cy="1444200"/>
          </a:xfrm>
          <a:prstGeom prst="ellipse">
            <a:avLst/>
          </a:prstGeom>
          <a:solidFill>
            <a:srgbClr val="5EC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2181975" y="1620550"/>
            <a:ext cx="113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Inventemos los cuentos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5484513" y="1206250"/>
            <a:ext cx="1444200" cy="1444200"/>
          </a:xfrm>
          <a:prstGeom prst="ellipse">
            <a:avLst/>
          </a:prstGeom>
          <a:solidFill>
            <a:srgbClr val="5EC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5559625" y="1383675"/>
            <a:ext cx="1287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Hablemos acerca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de lo que observamos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75" y="2802850"/>
            <a:ext cx="8630675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/>
        </p:nvSpPr>
        <p:spPr>
          <a:xfrm>
            <a:off x="1972125" y="2860108"/>
            <a:ext cx="501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¡Inclusive podemos cantar el cuento!</a:t>
            </a:r>
            <a:endParaRPr sz="1600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2085863" y="4231295"/>
            <a:ext cx="501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Digámole a nuestro bebé: ¡Sí puede!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mejor que le hablemos directamente a nuestro bebé en lugar de que lo escuche por la televisión.</a:t>
            </a:r>
            <a:endParaRPr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2681650" y="3648800"/>
            <a:ext cx="4714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2583863" y="3585100"/>
            <a:ext cx="40143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Helvetica Neue"/>
                <a:ea typeface="Helvetica Neue"/>
                <a:cs typeface="Helvetica Neue"/>
                <a:sym typeface="Helvetica Neue"/>
              </a:rPr>
              <a:t>El s</a:t>
            </a:r>
            <a:r>
              <a:rPr b="1" lang="en-GB" sz="18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onido</a:t>
            </a:r>
            <a:endParaRPr b="1"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222825" y="576100"/>
            <a:ext cx="3857250" cy="32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546750" y="792125"/>
            <a:ext cx="3209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Nombremos 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las partes de nuestro cuerpo y hablemos acerca de las expresiones de la cara de nuestro bebé.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5287250" y="535325"/>
            <a:ext cx="3053750" cy="6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5345600" y="4029925"/>
            <a:ext cx="3053750" cy="5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287250" y="535325"/>
            <a:ext cx="278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Cuídame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201775" y="1233875"/>
            <a:ext cx="3311400" cy="215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Cuida de mis labios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Cuida de mi risa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Llévame en tus brazos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llévame sin prisa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maltrates nunca mi fragilidad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Pisaré la tierra que tu pisas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Pisaré la tierra que tu pisas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4972825" y="3212950"/>
            <a:ext cx="33681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palabras para describir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cómo cree que se siente su bebé.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287250" y="4085663"/>
            <a:ext cx="278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Arriba, abajo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6262" y="118675"/>
            <a:ext cx="52292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6325" y="219800"/>
            <a:ext cx="5229225" cy="10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2225" y="1360600"/>
            <a:ext cx="2055525" cy="31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2754500" y="1208200"/>
            <a:ext cx="2151000" cy="3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Movemos el pie.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la mano               en el pecho.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Subimos los dedos pulgares.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Aplaudimos.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los brazos              a un lado y hacemos como    un pollito.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las manos sobre nuestra cabeza y hacemos como un conejo.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Colocamos las manos sobre la cara y hacemos como un pez.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Finalmente decimos:             “Te traigo saludos desde el espacio interior”.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1741737" y="352638"/>
            <a:ext cx="5858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600">
                <a:solidFill>
                  <a:srgbClr val="45818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Diferentes maneras de decir “hola”</a:t>
            </a:r>
            <a:endParaRPr sz="2600">
              <a:solidFill>
                <a:srgbClr val="45818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Poema de Janet Wong 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4253050" y="639700"/>
            <a:ext cx="4890975" cy="26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4662825" y="303200"/>
            <a:ext cx="40698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6B26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Nuestro bebé aprende cuando le repetimos </a:t>
            </a:r>
            <a:endParaRPr b="1" sz="2600">
              <a:solidFill>
                <a:srgbClr val="F6B26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6B26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cuentos, las canciones y las poesías.</a:t>
            </a:r>
            <a:endParaRPr b="1" sz="2600">
              <a:solidFill>
                <a:srgbClr val="F6B26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Fijémonos en los los gestos que están haciendo nuestros bebés y conversemos acerca de las diferentes actividades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estamos realizando.</a:t>
            </a:r>
            <a:endParaRPr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87803">
            <a:off x="2104688" y="1663988"/>
            <a:ext cx="1267124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 rot="-560014">
            <a:off x="2157499" y="1565945"/>
            <a:ext cx="1294843" cy="3694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Este es Juan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5617050" y="3848075"/>
            <a:ext cx="2494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Juan Paco Pedro de la Mar</a:t>
            </a:r>
            <a:endParaRPr b="1"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228600" y="4000500"/>
            <a:ext cx="3820800" cy="83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Helvetica Neue"/>
                <a:ea typeface="Helvetica Neue"/>
                <a:cs typeface="Helvetica Neue"/>
                <a:sym typeface="Helvetica Neue"/>
              </a:rPr>
              <a:t>Podemos sustituir los nombres de las canciones para incluir el nombre de nuestro bebé y de nuestros familiares.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5">
            <a:alphaModFix/>
          </a:blip>
          <a:srcRect b="0" l="0" r="5177" t="6208"/>
          <a:stretch/>
        </p:blipFill>
        <p:spPr>
          <a:xfrm>
            <a:off x="682875" y="2305025"/>
            <a:ext cx="3460500" cy="1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5">
            <a:alphaModFix/>
          </a:blip>
          <a:srcRect b="0" l="0" r="5168" t="8282"/>
          <a:stretch/>
        </p:blipFill>
        <p:spPr>
          <a:xfrm>
            <a:off x="391250" y="628900"/>
            <a:ext cx="3901600" cy="15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440650" y="447550"/>
            <a:ext cx="3802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Balancearse 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nos tranquiliza, 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bailar ¡nos divierte!</a:t>
            </a:r>
            <a:endParaRPr b="1" sz="2400">
              <a:solidFill>
                <a:schemeClr val="accent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05325" y="2154125"/>
            <a:ext cx="3615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repetimos una serie de ritmos y disfrutamos de los rebotes suaves, podemos expresarle el tipo de movimiento que estamos realizando a nuestro bebé.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1900" y="1093900"/>
            <a:ext cx="2573575" cy="30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9650" y="1694350"/>
            <a:ext cx="972062" cy="1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 txBox="1"/>
          <p:nvPr/>
        </p:nvSpPr>
        <p:spPr>
          <a:xfrm>
            <a:off x="5808938" y="1317725"/>
            <a:ext cx="2714700" cy="2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caminamos….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Caminamos, caminamos,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 y paramos.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Caminamos, caminamos,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 y paramos.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Caminamos, caminamos,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caminamos y paramos.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 damos una vueltecita.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¡Uyyyyy!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725" y="1238250"/>
            <a:ext cx="3825000" cy="16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242925" y="1238250"/>
            <a:ext cx="4506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Conversemos con nuestro bebé acerca de las cosas que observamos.</a:t>
            </a:r>
            <a:endParaRPr b="1" sz="26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4525" y="2313563"/>
            <a:ext cx="2694300" cy="51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5274125" y="2901025"/>
            <a:ext cx="3642600" cy="21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Hablemos y cantemos acerca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Helvetica Neue"/>
                <a:ea typeface="Helvetica Neue"/>
                <a:cs typeface="Helvetica Neue"/>
                <a:sym typeface="Helvetica Neue"/>
              </a:rPr>
              <a:t>de la vida cotidiana.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Hoy ví una zanahoria.</a:t>
            </a:r>
            <a:endParaRPr sz="12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¿De qué color es la zanahoria?</a:t>
            </a:r>
            <a:endParaRPr sz="1200"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56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 anaranjada, anaranjada, anaranjada.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nuestro bebé le encanta cómo se escucha nuestra voz cuando le hablamos y le cantamos, aunque estemos desafinados.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¿De qué otra cosa le podemos 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cantar a nuestro bebé?</a:t>
            </a:r>
            <a:endParaRPr>
              <a:solidFill>
                <a:srgbClr val="FF56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5372100" y="1110350"/>
            <a:ext cx="1616400" cy="78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Helvetica Neue"/>
                <a:ea typeface="Helvetica Neue"/>
                <a:cs typeface="Helvetica Neue"/>
                <a:sym typeface="Helvetica Neue"/>
              </a:rPr>
              <a:t>Este libro se lo obsequiamos 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latin typeface="Helvetica Neue"/>
                <a:ea typeface="Helvetica Neue"/>
                <a:cs typeface="Helvetica Neue"/>
                <a:sym typeface="Helvetica Neue"/>
              </a:rPr>
              <a:t>el día de hoy.</a:t>
            </a:r>
            <a:endParaRPr sz="1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568850" y="3270600"/>
            <a:ext cx="26943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Las ruedas del autobús</a:t>
            </a:r>
            <a:endParaRPr b="1"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6071075" y="2313575"/>
            <a:ext cx="2694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baile de los animales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 rotWithShape="1">
          <a:blip r:embed="rId4">
            <a:alphaModFix/>
          </a:blip>
          <a:srcRect b="0" l="0" r="7995" t="27662"/>
          <a:stretch/>
        </p:blipFill>
        <p:spPr>
          <a:xfrm>
            <a:off x="4214725" y="320175"/>
            <a:ext cx="4866000" cy="294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 txBox="1"/>
          <p:nvPr/>
        </p:nvSpPr>
        <p:spPr>
          <a:xfrm>
            <a:off x="4214725" y="607800"/>
            <a:ext cx="48660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Cantemos y conversemos acerca de las cosas </a:t>
            </a:r>
            <a:endParaRPr b="1" sz="26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 observa nuestro bebé.</a:t>
            </a:r>
            <a:endParaRPr b="1" sz="2600">
              <a:solidFill>
                <a:srgbClr val="E6913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Usemos el títere para conversar con nuestro bebé. Podemos usar diferentes sonidos y movimientos y observar cuáles son preferidos de nuestro bebé.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5927275" y="3608625"/>
            <a:ext cx="2302200" cy="48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5765275" y="3608625"/>
            <a:ext cx="2464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uFill>
                  <a:noFill/>
                </a:u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Cucú cucú cantaba la rana</a:t>
            </a:r>
            <a:endParaRPr b="1"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