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d77M0IOCv8E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eOp9Oe07v0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lU8zZjBV53M" TargetMode="External"/><Relationship Id="rId3" Type="http://schemas.openxmlformats.org/officeDocument/2006/relationships/hyperlink" Target="https://www.youtube.com/watch?v=GOAI3x8J6M8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VF6YDBQkuo" TargetMode="External"/><Relationship Id="rId3" Type="http://schemas.openxmlformats.org/officeDocument/2006/relationships/hyperlink" Target="https://www.youtube.com/watch?v=2YiCO6Gaqi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sZnhWs6_sSI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2CikV3xAxc" TargetMode="External"/><Relationship Id="rId3" Type="http://schemas.openxmlformats.org/officeDocument/2006/relationships/hyperlink" Target="https://www.youtube.com/watch?v=ZcDiLk5ZOB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YNUAfAGrp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c05e6ff9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c05e6ff9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1: La bienvenida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Bienvenidos al programa Los pollitos: en el nido. (Ofrezca la descripción del programa a las participantes.)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termine de llenar los documentos que se les brindó (mencione que estos son los permisos para utilizar las fotografías del programa en publicaciones y presentaciones relacionadas a los estudios del programa que se lleva a cabo por la Biblioteca Estatal de Maryland).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No hay problema si sus bebés se mueven o hacen algún ruido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Podemos conversar acerca de diferentes opciones que podemos hacer si su bebé llora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bebé está durmiendo, no es necesario despertarlo para que participe del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bebe está despierto, puede compartir su entusiasmo con él o con ella durante su participación. De esta manera, su bebé también disfrutará del programa.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apague su celular o manténgalo en silencio durante la sesión.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turnarnos para presentarnos nosotros y a nuestros bebés.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c05e6ff9a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c05e6ff9a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10: Las bibliotecas públicas 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son lugares para encontrar respuestas a sus preguntas.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ayudan a las personas a encontrar lo que buscan.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le dan la bienvenida a padres de familia y a sus bebés.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En las bibliotecas públicas pueden conocer a otras familias con bebés.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Conozca a futuros amigos durante los programas de la biblioteca.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c05e6ff9a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c05e6ff9a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Panel 11:  La canción de las bibliotecas públicas (la lectura)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Amigo, yo quiero contarte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algo que a mí me sucedió,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esto quiero motivarte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para que seas un buen lector.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en la cuna, para ayudar mi sueño, las historias estaban a granel.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mente viaja por doquiera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en mi crece la imaginación. Encuentro siempre nuevas ideas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a todo le busco solución.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En los libros aprendo más de ciencias, de artes y de comportamiento.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Socializo valores y vivencias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comparto con todos mi talento.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maestras, maestros y estudiantes;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mi familia y mi libro no lo dejo.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Descubro las cosas importantes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 la historia y de la humanidad, valores, principios y bondades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que hacen los sueños realidad.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lectura cultiva en el sujeto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conciencia de ser siempre mejor.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El sentido del ser y de las cosas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toma curso desde tu interior.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 transforma, te anima y te libera,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te acompaña y te anima con amor.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Letras: Taller con niñas y niños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Adaptación y corrección: Francis Franco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p.45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Aprendo Cantando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La música como estrategia para aprender y animar la lectura y la escritura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https://www.centropoveda.org/IMG/pdf/N12-Aprendo_cantando.pdf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c05e6ff9a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c05e6ff9a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12: La conclusión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¿Cuáles canciones le gustan más a usted y a su bebé?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Hay cuatro cosas que puede hacer para desarrollar el cerebro de su bebé: hablar, cantar, compartir libros y jugar.</a:t>
            </a:r>
            <a:endParaRPr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sz="1000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 ruedas del autobús</a:t>
            </a:r>
            <a:endParaRPr sz="10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bus arranca con ruidos y crujidos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chofer dice: “¡Sean bienvenidos!”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bus arranca con ruidos y crujidos,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giran y giran,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 las colinas, por las colinas.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giran y giran,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niños del autobús gritan y juegan,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en lo que llegan, en lo que llegan.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niños del autobús gritan y juegan,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papás se ponen a cantar,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el tambor tocar, y el tambor tocar.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papás se ponen a cantar,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bebés se ponen a llorar,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quieren callar, no quieren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bebés se ponen a llorar,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rueda del autobús hace ¡pum!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“No tengan miedo”, dice la abuela.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“Solo es la rueda, solo es la rueda.”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“No tengan miedo”, dice la abuela.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mamás del autobús hallan la rueda,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parece nueva, parece nueva.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mamás del autobús hallan la rueda,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gente que pasa quiere ayudar,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otros mirar, y otros mirar.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gente que pasa quiere ayudar,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vuelven a girar,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gracias hay que dar, gracias hay que dar.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vuelven a girar,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c05e6ff9a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c05e6ff9a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13: El cierre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¿Tienen preguntas?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devuelva los kits y complete las encuestas.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llévese las maracas, el calendario y la lista de canciones.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¡Hora de la foto de grupo! Asegúrese de que se muestre la etiqueta con su nombre.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tomar una foto de todos los participantes. Asegúrese de que se muestre la etiqueta con su nombre.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¡Hasta pronto! Muchísimas gracias por venir. Nos vemos en la próxima sesión.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regrese para las sesiones 3 y 4.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c05e6ff9a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c05e6ff9a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c05e6ff9a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c05e6ff9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2: La introducción con canciones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 estás feliz aplaude así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así, 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de malas, malas, malas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zapatea.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de malas, malas, malas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zapatea.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de malas, malas, malas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zapatea, zapatea.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de malas, malas, malas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zapatea.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miedo, miedo, miedo,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di “¡o no!”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miedo, miedo, miedo,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di “¡o no!”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miedo, miedo, miedo,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di “¡o no!”, di “¡o no!”.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miedo, miedo, miedo,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di “¡o no!”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sueño, sueño, sueño,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dormirás.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sueño, sueño, sueño,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dormirás.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sueño, sueño, sueño,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dormirás, dormirás.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tienes sueño, sueño, sueño,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dormirás.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así, 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estás feliz, feliz, feliz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aplaude así.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Hago un guiño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Hago un guiño,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 ruidito,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 besito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un aplausito.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Doy un salto,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una vueltita,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pataleo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 hago caritas.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Abro y cierro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mis dos piernas,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me estiro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dando una vuelta.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agacho,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levanto,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sacudo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tomo helado.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Toco el piano,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pandereta,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violín y la trompeta.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Toco el timbre,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aleteo,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inflo un globo y me mareo.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Hago palmas,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doy un grito,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estornudo y me da hipo.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este canto terminó.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Sentadito me quedo yo.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Chin pun.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estudios demuestran que los bebés escuchan palabras mientras aún están en el útero.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Nuestra voz es el sonido preferido de nuestro bebé. ¡Continuemos disfrutando de nuestras conversaciones con nuestro bebé!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estudios demuestran que los teléfonos celulares pueden interrumpir el aprendizaje de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Cantar, hablar y compartir libros fortalece el desarrollo del cerebro y refuerza las habilidades lingüísticas de nuestro bebé.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c05e6ff9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c05e6ff9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3: La introducción de la información </a:t>
            </a:r>
            <a:r>
              <a:rPr b="1" lang="en-GB">
                <a:solidFill>
                  <a:schemeClr val="dk1"/>
                </a:solidFill>
                <a:highlight>
                  <a:srgbClr val="EA9999"/>
                </a:highlight>
              </a:rPr>
              <a:t>(con materiales ?)</a:t>
            </a:r>
            <a:endParaRPr b="1">
              <a:solidFill>
                <a:schemeClr val="dk1"/>
              </a:solidFill>
              <a:highlight>
                <a:srgbClr val="EA9999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¿Tuvimos tiempo de usar el libro “Hello, My World” o de colocar a nuestro bebé boca abajo sobre su pancita?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Recordemos que cuando nuestro bebé está boca abajo, sobre su pancita, es preferible que esté despierto y que lo estemos supervisando constantemente.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 forma más segura para que los bebés duerman es boca arriba.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 los bebés de dos meses les gusta mirar las caras de las personas.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Cuando le leamos los libros a nuestro bebé, es necesario que le hablemos, le hagamos preguntas, le cantemos y juguemos con él o con ella.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nuestro bebé le responde, repitamos sus gestos y agreguémelo a la lista de actividades que hacemos con él o ella.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Juego: Tortillitas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Tortillitas de manteca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para mamá que está contenta.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Tortillitas de salvado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para papá que está animado.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Tortillitas de maíz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para mí que estoy feliz.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Juego: Al paso, al paso, al paso... 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paso, al paso, al paso.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trote, al trote, al trote.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 galope, al galope, al galope.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¿Y al vuelo?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el niño en los brazos del abuelo.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Libro en MakeMake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De paseo. Escrito por Estrella Ortiz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https://makemake.com.co/fichas/MM0031/de-paseo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c05e6ff9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c05e6ff9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4: Las canciones con el cuerpo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Sonreírle a nuestro bebé es muy importante.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Nombre las partes del cuerpo.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Cabeza, hombros, rodillas y pies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Cabeza, hombros, rodillas y pies,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rodillas, pies.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Cabeza, hombros, rodillas y pies,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rodillas y pies.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Ojos, orejas, boca y nariz.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Cabeza, hombros, rodillas y pies,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rodillas y pies.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joky poky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adentro,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afuera.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Pon la mano derecha adentro,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dale una meneadita.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Jugamos joky poky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con una vueltecita.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Todos a gozar.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¡Joky poky!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(Repetir con otras partes del cuerpo: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mano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pie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pie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rodilla derecha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rodilla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cadera derecha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cadera izquierda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codo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codo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hombro derecho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el hombro izquierdo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la cabeza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Todo el cuerpo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Juego: Juguemos a escondernos y a reaparecer. Esta es una actividad divertida para distraer a su bebé.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c05e6ff9a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c05e6ff9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5: Las presentaciones de los participantes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Poema: “Muchas maneras de saludar” es un poema escrito por Janet Wong: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movemos el pie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 mano en el pecho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subimos los dedos pulgares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aplaudimos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los brazos a un lado y hacemos como un pollito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nuestra cabeza y hacemos como un conejo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la cara y hacemos como un pez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finalmente decimos: “Te traigo saludos desde el espacio interior”.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05e6ff9a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c05e6ff9a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6: Las canciones con el cuerpo con movimiento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Escuchemos las sílabas que tiene nuestro nombre y luego damos palmaditas con cada una de las sílabas.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juegos de quedarse “congelados” ayuda a los niños a practicar cómo detenerse.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D9D2E9"/>
                </a:highlight>
              </a:rPr>
              <a:t>Poema: Y caminamos….</a:t>
            </a:r>
            <a:endParaRPr>
              <a:solidFill>
                <a:schemeClr val="dk1"/>
              </a:solidFill>
              <a:highlight>
                <a:srgbClr val="D9D2E9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Caminamos, caminamos,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caminamos y paramos.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 damos una vueltecita.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¡Uyyyyy!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c05e6ff9a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c05e6ff9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7: El libro “Wiggle! March!” (los animales) y el títere de la rana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Libro “Wiggle! March!”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Bartolito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¡Muuu! ¡No Bartolito! ¡Esa es una vaca!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¡Cua cua cua! ¡No Bartolito! ¡Ese es un pato!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¡Meeeee! ¡No Bartolito! ¡Esa es una oveja!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¡Ahuuuuu! ¡No Bartolito! ¡Ese es un lobo!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¡Miauu! ¡No Bartolito! ¡Ese es un gato!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cuando el sol aparecía Bartolito cantaba así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¡Guau guau guau!¡No Bartolito! ¡Ese es un perro! 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Bartolito era un gallo que vivía muy feliz 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¡Cocorocó! ¡Bien Bartolito!...¡Cocorocó!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C0C0C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Esto le ayuda a los niños a distinguir los pequeños sonidos de las palabras.  Esto ayuda a aprender a leer.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Recuerden que tenemos una lista de canciones para ustedes.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Usemos el títere de la rana.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Guardemos el títere de la rana.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c05e6ff9a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c05e6ff9a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8: Los instrumentos musicales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Usemos los instrumentos musicales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Cambiemos las palabras de las canciones y, así, las rimas se vuelven divertidas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pollitos dicen pio, pio, pio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tienen hambre, cuando tienen frío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gallina busca el maíz y el trigo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Les da la comida y les presta abrigo.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Bajo sus dos alas, acurrucaditos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Duermen los pollitos hasta el otro día.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¡Nombra el lugar que estás visitando!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Cuando limpiamos y recogemos, siempre es más divertido si lo hacemos cantando.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c05e6ff9a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c05e6ff9a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9: Las canciones de cuna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Cantar canciones de cuna le ayudan a calmar y relajar a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Cambie las palabras o use el nombre de su bebé en lugar de decir la palabra "bebé".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Estrellita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Estrellita dónde estás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pregunto qué serás,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en el cielo y en el mar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 diamante de verdad.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Estrellita dónde estás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pregunto qué serás.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sol se ha ido ya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nada brilla más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tu nos muestras tu brillar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brillas, brillas sin parar.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Estrellita dónde estás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pregunto qué serás.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9.jp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34.jpg"/><Relationship Id="rId5" Type="http://schemas.openxmlformats.org/officeDocument/2006/relationships/image" Target="../media/image22.png"/><Relationship Id="rId6" Type="http://schemas.openxmlformats.org/officeDocument/2006/relationships/hyperlink" Target="https://www.youtube.com/watch?v=d77M0IOCv8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26.png"/><Relationship Id="rId5" Type="http://schemas.openxmlformats.org/officeDocument/2006/relationships/image" Target="../media/image42.png"/><Relationship Id="rId6" Type="http://schemas.openxmlformats.org/officeDocument/2006/relationships/hyperlink" Target="https://www.youtube.com/watch?v=ReOp9Oe07v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jp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Relationship Id="rId4" Type="http://schemas.openxmlformats.org/officeDocument/2006/relationships/image" Target="../media/image35.jpg"/><Relationship Id="rId5" Type="http://schemas.openxmlformats.org/officeDocument/2006/relationships/image" Target="../media/image40.png"/><Relationship Id="rId6" Type="http://schemas.openxmlformats.org/officeDocument/2006/relationships/image" Target="../media/image33.png"/><Relationship Id="rId7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lU8zZjBV53M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www.youtube.com/watch?v=GOAI3x8J6M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RVF6YDBQkuo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youtube.com/watch?v=2YiCO6Gaqi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17.png"/><Relationship Id="rId5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18.png"/><Relationship Id="rId5" Type="http://schemas.openxmlformats.org/officeDocument/2006/relationships/hyperlink" Target="https://www.youtube.com/watch?v=sZnhWs6_sS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Relationship Id="rId4" Type="http://schemas.openxmlformats.org/officeDocument/2006/relationships/image" Target="../media/image24.png"/><Relationship Id="rId5" Type="http://schemas.openxmlformats.org/officeDocument/2006/relationships/hyperlink" Target="https://www.youtube.com/watch?v=R2CikV3xAxc" TargetMode="External"/><Relationship Id="rId6" Type="http://schemas.openxmlformats.org/officeDocument/2006/relationships/hyperlink" Target="https://www.youtube.com/watch?v=ZcDiLk5ZOB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19.png"/><Relationship Id="rId5" Type="http://schemas.openxmlformats.org/officeDocument/2006/relationships/hyperlink" Target="https://www.youtube.com/watch?v=HYNUAfAGr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780" t="18334"/>
          <a:stretch/>
        </p:blipFill>
        <p:spPr>
          <a:xfrm>
            <a:off x="346700" y="295275"/>
            <a:ext cx="2781300" cy="5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4770" t="13577"/>
          <a:stretch/>
        </p:blipFill>
        <p:spPr>
          <a:xfrm>
            <a:off x="4497875" y="811100"/>
            <a:ext cx="3699350" cy="1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5374" t="7278"/>
          <a:stretch/>
        </p:blipFill>
        <p:spPr>
          <a:xfrm>
            <a:off x="4939600" y="1619250"/>
            <a:ext cx="3257625" cy="1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31700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Lo inesperado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es lo esperado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00450" y="4088975"/>
            <a:ext cx="16689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Busque un lugar tranquilo para despejarse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69200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Permitamos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que nuestro bebé se duerma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654588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Manos que exploran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173563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Por favor apaguen sus teléfonos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62000" y="345438"/>
            <a:ext cx="292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¡Bienvenidas! Segunda sesión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244325" y="1201950"/>
            <a:ext cx="33477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¡Hola familias!</a:t>
            </a:r>
            <a:endParaRPr b="1" sz="35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Empecemos por conocernos.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Veamos el programa.</a:t>
            </a:r>
            <a:endParaRPr b="1"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625" y="200025"/>
            <a:ext cx="863067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476250" y="381000"/>
            <a:ext cx="7982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bibliotecas públicas son lugares 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encontrar respuestas a sus preguntas.</a:t>
            </a:r>
            <a:endParaRPr b="1" sz="28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Aquí hay algunas cosas que pueden encontrar en la biblioteca pública: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2095425" y="2952750"/>
            <a:ext cx="1609800" cy="3693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libros</a:t>
            </a:r>
            <a:endParaRPr b="1" sz="12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940900" y="2952750"/>
            <a:ext cx="1300200" cy="8004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bibliotecarios  le ayudan a encontrar </a:t>
            </a:r>
            <a:endParaRPr b="1"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 que busca</a:t>
            </a:r>
            <a:endParaRPr b="1"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5476800" y="2952750"/>
            <a:ext cx="1609800" cy="369300"/>
          </a:xfrm>
          <a:prstGeom prst="rect">
            <a:avLst/>
          </a:prstGeom>
          <a:solidFill>
            <a:srgbClr val="D8EDF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computadoras</a:t>
            </a:r>
            <a:endParaRPr b="1" sz="12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125" y="3857625"/>
            <a:ext cx="8630675" cy="104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2076450" y="3857625"/>
            <a:ext cx="5010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bibliotecas públicas le dan la bienvenida </a:t>
            </a:r>
            <a:endParaRPr b="1"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todas las familias y a sus bebés.</a:t>
            </a:r>
            <a:endParaRPr b="1"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Conozca a sus futuros amigos durante los programas de la biblioteca.</a:t>
            </a: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 rotWithShape="1">
          <a:blip r:embed="rId5">
            <a:alphaModFix/>
          </a:blip>
          <a:srcRect b="0" l="0" r="2856" t="0"/>
          <a:stretch/>
        </p:blipFill>
        <p:spPr>
          <a:xfrm>
            <a:off x="1740825" y="1856875"/>
            <a:ext cx="1702475" cy="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5">
            <a:alphaModFix/>
          </a:blip>
          <a:srcRect b="0" l="0" r="1623" t="0"/>
          <a:stretch/>
        </p:blipFill>
        <p:spPr>
          <a:xfrm>
            <a:off x="193425" y="530250"/>
            <a:ext cx="4739575" cy="13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193425" y="557325"/>
            <a:ext cx="473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¡La biblioteca pública </a:t>
            </a:r>
            <a:endParaRPr b="1" sz="28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nuestro lugar preferido!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5509250" y="619125"/>
            <a:ext cx="3190800" cy="40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 comenzó antes de nacer.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es lo que le da sentido a mi ser. (bis)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Amigo, yo quiero contarte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 que a mí me sucedió,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esto quiero motivarte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que seas un buen lector.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en la cuna, para ayudar mi sueño, las historias estaban a granel.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403700" y="648425"/>
            <a:ext cx="4234250" cy="23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692400" y="478350"/>
            <a:ext cx="37587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 más palabras aprenda nuestro bebé, ¡muchísimo mejor!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Hablemos, cantemos, juguemos y compartamos libros con nuestro bebé.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6925" y="902975"/>
            <a:ext cx="2986075" cy="8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5686425" y="1165500"/>
            <a:ext cx="283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¿Cuáles son nuestras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canciones preferidas?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6398413" y="771525"/>
            <a:ext cx="1343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1439750" y="3319100"/>
            <a:ext cx="2838600" cy="5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 txBox="1"/>
          <p:nvPr/>
        </p:nvSpPr>
        <p:spPr>
          <a:xfrm>
            <a:off x="1527675" y="3319825"/>
            <a:ext cx="250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 ruedas del autobús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4">
            <a:alphaModFix/>
          </a:blip>
          <a:srcRect b="0" l="0" r="3512" t="7493"/>
          <a:stretch/>
        </p:blipFill>
        <p:spPr>
          <a:xfrm>
            <a:off x="142875" y="1586875"/>
            <a:ext cx="3667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0" y="1228075"/>
            <a:ext cx="407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¿Tienen preguntas?</a:t>
            </a:r>
            <a:endParaRPr b="1" sz="27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390525" y="1986275"/>
            <a:ext cx="33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Ahora vamos a tomar una foto de todos los participantes.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Asegúrese de que se pueda ver la etiqueta con su nombre.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5905500" y="1434475"/>
            <a:ext cx="24747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...completar la encuesta antes de irse.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4752975" y="59627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antes de...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4896000" y="255842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sin antes...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4640700" y="3266425"/>
            <a:ext cx="2474700" cy="16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...llevarse unas maracas,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un bolso, un libro,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un calendario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y un cancionero.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 rotWithShape="1">
          <a:blip r:embed="rId5">
            <a:alphaModFix/>
          </a:blip>
          <a:srcRect b="0" l="0" r="4278" t="25523"/>
          <a:stretch/>
        </p:blipFill>
        <p:spPr>
          <a:xfrm>
            <a:off x="266775" y="371475"/>
            <a:ext cx="2770375" cy="3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466725" y="274325"/>
            <a:ext cx="19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¡Nos vemos pronto!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600200"/>
            <a:ext cx="3810000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 rotWithShape="1">
          <a:blip r:embed="rId6">
            <a:alphaModFix/>
          </a:blip>
          <a:srcRect b="0" l="0" r="4076" t="0"/>
          <a:stretch/>
        </p:blipFill>
        <p:spPr>
          <a:xfrm>
            <a:off x="4650978" y="1752600"/>
            <a:ext cx="3502422" cy="3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523050"/>
            <a:ext cx="381000" cy="2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3752850" y="674525"/>
            <a:ext cx="4901575" cy="8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3952875" y="533400"/>
            <a:ext cx="481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 por venir!</a:t>
            </a:r>
            <a:endParaRPr b="1" sz="31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Helvetica Neue"/>
                <a:ea typeface="Helvetica Neue"/>
                <a:cs typeface="Helvetica Neue"/>
                <a:sym typeface="Helvetica Neue"/>
              </a:rPr>
              <a:t>Nos vemos en las próximas sesiones.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4724400" y="1462900"/>
            <a:ext cx="32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grabaciones de las canciones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pueden encontrar en este enlace: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7700" y="2379875"/>
            <a:ext cx="3400425" cy="29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3819525" y="2313625"/>
            <a:ext cx="50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92F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si prefiere, puede escanear el código QR con su teléfono: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1657350" y="4253875"/>
            <a:ext cx="7362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materiales del programa ‘La mamá gansa alza el vuelo con los pollitos’ se llevaron a cabo con los fondos de la División de la Infancia Temprana en el Departamento de Educación del Estado de Maryland, como parte del PDG B-5 para las Bibliotecas Estatales de MD, financiado a través del número de subvención 90TP0032-01-00 de la Oficina del Cuidado Infantil, la Administración para los Niños y las Familias, el Departamento de Salud y Servicios Humanos de los Estados Unidos.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" y="1238250"/>
            <a:ext cx="4629150" cy="23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" y="2676525"/>
            <a:ext cx="3905250" cy="1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39975" y="1235975"/>
            <a:ext cx="43887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Nuestros bebés escuchan nuestras palabras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les hablamos.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Nuestro bebé disfruta el sonido de nuestra voz, especialmente cuando conversamos con él o ella. Cuando cantamos, hablamos y compartimos los libros con nuestros bebés, su cerebro se fortalece y se desarrollan las habilidades del lenguaje.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219200" y="523875"/>
            <a:ext cx="3019500" cy="6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1257300" y="581025"/>
            <a:ext cx="30195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 estás feliz aplaude así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600" y="227850"/>
            <a:ext cx="18288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6324600" y="227850"/>
            <a:ext cx="18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Canción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410200" y="1238250"/>
            <a:ext cx="36576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562600" y="838200"/>
            <a:ext cx="3505200" cy="6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6686550" y="628650"/>
            <a:ext cx="1209600" cy="17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Hago un guiño</a:t>
            </a:r>
            <a:endParaRPr b="1"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Hago un guiño,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ruidito,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besito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un aplauito.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Doy un salto,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vueltita,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pataleo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 hago caritas.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650" y="971550"/>
            <a:ext cx="2919399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819275" y="485775"/>
            <a:ext cx="12003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</a:rPr>
              <a:t>Pregunta</a:t>
            </a:r>
            <a:endParaRPr b="1" sz="1700">
              <a:solidFill>
                <a:schemeClr val="accent5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64300" y="895350"/>
            <a:ext cx="341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¿Tuvimos tiempo de colocar a nuestro bebé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boca abajo sobre su pancita?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381000" y="2438400"/>
            <a:ext cx="16287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forma más segura para que duerman nuestros bebés es sobre su espalda.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23825" y="1581150"/>
            <a:ext cx="4143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2190750" y="2438400"/>
            <a:ext cx="17622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los bebés de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dos meses de edad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gusta mirar las caras de las personas.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85725"/>
            <a:ext cx="450532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9200" y="3579200"/>
            <a:ext cx="34101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5034413" y="719250"/>
            <a:ext cx="3580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Hablemos, cantemos, juguemos y hagámole preguntas a nuestros bebés cuando compartimos los libros con ellos.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Cuando nuestro bebé </a:t>
            </a: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responde</a:t>
            </a: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, repitamos su respuesta e incluyámola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a nuestra rutina de actividades.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362647" y="3436325"/>
            <a:ext cx="2735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Tortillitas de manteca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mamá que está contenta.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Tortillitas de salvado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papá que está animado.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Tortillitas de maíz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mí que estoy feliz.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5647550" y="2623050"/>
            <a:ext cx="2099100" cy="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5647550" y="2688463"/>
            <a:ext cx="17622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</a:rPr>
              <a:t>Tortillitas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0" l="0" r="2638" t="4997"/>
          <a:stretch/>
        </p:blipFill>
        <p:spPr>
          <a:xfrm>
            <a:off x="153875" y="978150"/>
            <a:ext cx="3571875" cy="33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250975" y="978150"/>
            <a:ext cx="34749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muy importante sonreírle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nuestro bebé.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Tratemos de darles ejemplos de las cosas que cantamos a nuestros bebés. Por ejemplo, mostremos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tamaño de las cosas,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partes de nuestro cuerpo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los diferentes tipos de movimiento.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231425" y="549125"/>
            <a:ext cx="3286200" cy="234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Cabeza, hombros, rodillas y pies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Cabeza, hombros, rodillas y pies,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rodillas, pies.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Cabeza, hombros, rodillas y pies,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rodillas y pies.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Ojos, orejas, boca y nariz.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Cabeza, hombros, rodillas y pies,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rodillas y pies.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 b="0" l="0" r="5775" t="20318"/>
          <a:stretch/>
        </p:blipFill>
        <p:spPr>
          <a:xfrm>
            <a:off x="5764075" y="3286125"/>
            <a:ext cx="2874375" cy="5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6157225" y="3338800"/>
            <a:ext cx="143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joky poky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462225" y="4214775"/>
            <a:ext cx="30000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Juguemos a escondernos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a reaparecer.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6262" y="118675"/>
            <a:ext cx="5229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325" y="219800"/>
            <a:ext cx="5229225" cy="10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741737" y="352638"/>
            <a:ext cx="585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rgbClr val="4581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Diferentes maneras de decir “hola”</a:t>
            </a:r>
            <a:endParaRPr sz="2600">
              <a:solidFill>
                <a:srgbClr val="4581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Poema de Janet Wong </a:t>
            </a:r>
            <a:endParaRPr b="1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225" y="1360600"/>
            <a:ext cx="2055525" cy="31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2754500" y="1208200"/>
            <a:ext cx="21510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Movemos el pie.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 mano               en el pecho.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Subimos los dedos pulgares.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Aplaudimos.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los brazos              a un lado y hacemos como    un pollito.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nuestra cabeza y hacemos como un conejo.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la cara y hacemos como un pez.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Finalmente decimos:             “Te traigo saludos desde el espacio interior”.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b="0" l="0" r="5177" t="6208"/>
          <a:stretch/>
        </p:blipFill>
        <p:spPr>
          <a:xfrm>
            <a:off x="682875" y="2305025"/>
            <a:ext cx="3460500" cy="1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0" r="5168" t="8282"/>
          <a:stretch/>
        </p:blipFill>
        <p:spPr>
          <a:xfrm>
            <a:off x="391250" y="628900"/>
            <a:ext cx="3901600" cy="15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440650" y="447550"/>
            <a:ext cx="380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Balancearse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 tranquiliza,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bailar ¡nos divierte!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05325" y="2154125"/>
            <a:ext cx="3615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repetimos una serie de ritmos y disfrutamos de los rebotes suaves, podemos expresarle el tipo de movimiento que estamos realizando a nuestro bebé.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900" y="1093900"/>
            <a:ext cx="2573575" cy="30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650" y="1694350"/>
            <a:ext cx="972062" cy="1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5808938" y="1317725"/>
            <a:ext cx="27147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caminamos….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damos una vueltecita.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¡Uyyyyy!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775" y="406650"/>
            <a:ext cx="4153250" cy="33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692400" y="406650"/>
            <a:ext cx="39786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muy importante sonreírle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nuestro bebé.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Hagamos los sonidos de los animales que aparecen en las ilustraciones del libro. Esto le ayuda a los niños a distinguir los pequeños sonidos que existen en las palabras.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374300" y="1121000"/>
            <a:ext cx="1989300" cy="38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5374300" y="1450725"/>
            <a:ext cx="1846500" cy="492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5435200" y="1083075"/>
            <a:ext cx="1989300" cy="9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elvetica Neue"/>
                <a:ea typeface="Helvetica Neue"/>
                <a:cs typeface="Helvetica Neue"/>
                <a:sym typeface="Helvetica Neue"/>
              </a:rPr>
              <a:t>Podemos inventar nuestros propios cuentos con los libros que no tienen texto.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873475" y="3070875"/>
            <a:ext cx="1989300" cy="11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elvetica Neue"/>
                <a:ea typeface="Helvetica Neue"/>
                <a:cs typeface="Helvetica Neue"/>
                <a:sym typeface="Helvetica Neue"/>
              </a:rPr>
              <a:t>Recordemos que tenemos el cancionero con todas las canciones que cantamos en nuestros programas.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1259200" y="3989525"/>
            <a:ext cx="3363300" cy="5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222200" y="4001225"/>
            <a:ext cx="2919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Bartolito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b="0" l="0" r="4997" t="10490"/>
          <a:stretch/>
        </p:blipFill>
        <p:spPr>
          <a:xfrm>
            <a:off x="4215900" y="644025"/>
            <a:ext cx="4723675" cy="17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5616075" y="3000375"/>
            <a:ext cx="24510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5665575" y="3023475"/>
            <a:ext cx="2352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84675" y="714375"/>
            <a:ext cx="3516900" cy="132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472575" y="2978400"/>
            <a:ext cx="2088300" cy="14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579225" y="2922525"/>
            <a:ext cx="2190300" cy="175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 b="1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ordenar,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 vamos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ordenar,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 a ordenar.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limpiamos y recogemos, siempre es más divertido si lo hacemos cantando.</a:t>
            </a:r>
            <a:endParaRPr sz="10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4230025" y="428825"/>
            <a:ext cx="4742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Cambiemos las palabras de las canciones </a:t>
            </a:r>
            <a:endParaRPr b="1" sz="28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y, así, las hacemos</a:t>
            </a:r>
            <a:endParaRPr b="1" sz="28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 divertidas.</a:t>
            </a:r>
            <a:endParaRPr b="1" sz="28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72575" y="1177525"/>
            <a:ext cx="2190300" cy="132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604450" y="-5925"/>
            <a:ext cx="2041200" cy="2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pollitos dicen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pio, pío, pío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tienen hambre,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tienen frío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gallina busca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maíz y el trigo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da la comida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les presta abrigo.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Bajo sus dos alas,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acurrucaditos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Duermen los pollitos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hasta el otro día.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75" y="630050"/>
            <a:ext cx="4558475" cy="25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495600" y="621225"/>
            <a:ext cx="3802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canciones de cuna calman y relajan a nuestros bebés.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nos balanceamos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cuando nuestro bebé escucha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latidos de nuestro corazón, nuestros bebés se tranquilizan.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1560625" y="3780700"/>
            <a:ext cx="246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1669937" y="3780700"/>
            <a:ext cx="20538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Estrellita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5440250" y="461600"/>
            <a:ext cx="2967300" cy="19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5923850" y="154100"/>
            <a:ext cx="2000100" cy="23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Estrellita dónde estás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 pregunto qué serás,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cielo y en el mar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diamante de verdad.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Estrellita dónde estás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 pregunto qué serás.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el sol se ha ido ya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nada brilla más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 nos muestras tu brillar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brillas, brillas sin parar.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Estrellita dónde estás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 pregunto qué serás.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7154750" y="2791575"/>
            <a:ext cx="1725600" cy="1725600"/>
          </a:xfrm>
          <a:prstGeom prst="ellipse">
            <a:avLst/>
          </a:prstGeom>
          <a:solidFill>
            <a:srgbClr val="5EC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7292150" y="3138675"/>
            <a:ext cx="1450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Podemos sustituir las palabras de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la canción con 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Helvetica Neue"/>
                <a:ea typeface="Helvetica Neue"/>
                <a:cs typeface="Helvetica Neue"/>
                <a:sym typeface="Helvetica Neue"/>
              </a:rPr>
              <a:t>El nombre de nuestro bebé.</a:t>
            </a:r>
            <a:endParaRPr sz="1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