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HelveticaNeue-bold.fntdata"/><Relationship Id="rId10" Type="http://schemas.openxmlformats.org/officeDocument/2006/relationships/slide" Target="slides/slide5.xml"/><Relationship Id="rId21" Type="http://schemas.openxmlformats.org/officeDocument/2006/relationships/font" Target="fonts/HelveticaNeue-regular.fntdata"/><Relationship Id="rId13" Type="http://schemas.openxmlformats.org/officeDocument/2006/relationships/slide" Target="slides/slide8.xml"/><Relationship Id="rId24" Type="http://schemas.openxmlformats.org/officeDocument/2006/relationships/font" Target="fonts/HelveticaNeue-boldItalic.fntdata"/><Relationship Id="rId12" Type="http://schemas.openxmlformats.org/officeDocument/2006/relationships/slide" Target="slides/slide7.xml"/><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2-j6U04Rn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d77M0IOCv8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KQgNh1RSDk" TargetMode="External"/><Relationship Id="rId3" Type="http://schemas.openxmlformats.org/officeDocument/2006/relationships/hyperlink" Target="https://www.youtube.com/watch?v=GgYVzNBT9V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V14nGOBJJQ"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IN_k9_YMTk"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2CikV3xAxc" TargetMode="External"/><Relationship Id="rId3" Type="http://schemas.openxmlformats.org/officeDocument/2006/relationships/hyperlink" Target="https://www.youtube.com/watch?v=BE_-CYFTdw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RiQ8oZ-0Sg" TargetMode="External"/><Relationship Id="rId3" Type="http://schemas.openxmlformats.org/officeDocument/2006/relationships/hyperlink" Target="https://www.youtube.com/watch?v=ZcDiLk5ZOBo"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c014e54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c014e54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Imagen 1: La bienvenida</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Bienvenidos al programa Los pollitos: en el nido. (Ofrezca la descripción del programa a las participantes.)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Por favor termine de llenar los documentos que se les brindó (mencione que estos son los permisos para utilizar las fotografías del programa en publicaciones y presentaciones relacionadas a los estudios del programa que se lleva a cabo por la Biblioteca Estatal de Maryland).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No hay problema si sus bebés se mueven o hacen algún ruido durante el programa.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Podemos conversar acerca de diferentes opciones que podemos hacer si su bebé llora durante el programa.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Si su bebé está durmiendo, no es necesario despertarlo para que participe del programa.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Si su bebe está despierto, puede compartir su entusiasmo con él o con ella durante su participación. De esta manera, su bebé también disfrutará del programa.</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Por favor apague su celular o manténgalo en silencio durante la sesión.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Ahora vamos a turnarnos para presentarnos nosotros y a nuestros bebés. </a:t>
            </a:r>
            <a:endParaRPr>
              <a:solidFill>
                <a:srgbClr val="85200C"/>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c014e542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c014e542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10: Las canciones de cuna</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Su bebé se calma y se relaja con las canciones de cuna.</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Su bebé también se calma y se relaja con los movimientos de balanceo y cuando escucha los latidos de su corazón.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2">
                  <a:extLst>
                    <a:ext uri="{A12FA001-AC4F-418D-AE19-62706E023703}">
                      <ahyp:hlinkClr val="tx"/>
                    </a:ext>
                  </a:extLst>
                </a:hlinkClick>
              </a:rPr>
              <a:t>A la nanita nana</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A la nanita nana, nanita ella, nanita ella.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Mi niño tiene sueño, bendito sea, bendito sea.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 la nanita nana, nanita ella, nanita ella.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Mi niño tiene sueño, bendito sea, bendito sea.</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Fuentecita que corre clara y sonora.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Ruiseñor que en la selva, cantando llora.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Calla mientras la cuna, se balancea.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 la nanita nana, nanita ella.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c014e5427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c014e542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11: Las bibliotecas públicas</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Las bibliotecas públicas ofrecen los siguientes servicios gratuitos para ustedes: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espacios de juego, los libros, las computadoras;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bibliotecarios y las bibliotecarias amables y serviciales;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programas para padres de familia o guardianes;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miembros de la comunidad para jugar y</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las tarjetas de la biblioteca para pedir los recursos prestados.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Pregúntele a su pediatra si su bebé reúne las condiciones necesarias de salud para visitar la biblioteca pública.</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c014e542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c014e542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Panel 12:  La canción de las bibliotecas públicas (la lectura)</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2">
                  <a:extLst>
                    <a:ext uri="{A12FA001-AC4F-418D-AE19-62706E023703}">
                      <ahyp:hlinkClr val="tx"/>
                    </a:ext>
                  </a:extLst>
                </a:hlinkClick>
              </a:rPr>
              <a:t>Ya se leer</a:t>
            </a:r>
            <a:endParaRPr b="1">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 comenzó antes de nacer.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es lo que le da sentido a mi ser. (bis)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Amigo, yo quiero contarte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algo que a mí me sucedió,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con esto quiero motivarte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para que seas un buen lector.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Desde siempre disfruto la lectura, posiblemente desde antes de nacer, desde el vientre, mi papi y mi mami, muchos cuentos me iban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en la cuna, para ayudar mi sueño, las historias estaban a granel.</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 comenzó antes de nacer.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es lo que le da sentido a mi ser. (bis)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Mi mente viaja por doquiera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en mi crece la imaginación. Encuentro siempre nuevas ideas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a todo le busco solución.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En los libros aprendo más de ciencias, de artes y de comportamiento.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Socializo valores y vivencias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comparto con todos mi talento.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Con maestras, maestros y estudiantes;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mi familia y mi libro no lo dejo.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 comenzó antes de nacer.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es lo que le da sentido a mi ser. (bis)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Descubro las cosas importantes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de la historia y de la humanidad, valores, principios y bondades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que hacen los sueños realidad.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La lectura cultiva en el sujeto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la conciencia de ser siempre mejor.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El sentido del ser y de las cosas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toma curso desde tu interior.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Te transforma, te anima y te libera,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te acompaña y te anima con amor.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 comenzó antes de nacer.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Hoy ya sé leer, aprendí a leer,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es lo que le da sentido a mi ser. (bis)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Letras: Taller con niñas y niños</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Adaptación y corrección: Francis Franco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p.45</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Aprendo Cantando</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La música como estrategia para aprender y animar la lectura y la escritura</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https://www.centropoveda.org/IMG/pdf/N12-Aprendo_cantando.pdf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c014e542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c014e542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13: La conclusión</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Nuestros bebés se benefician cuando aprenden más palabras.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Hablemos, cantemos, compartamos libros y juguemos con nuestro bebé.</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Compartamos una idea que iremos a practicar en el hogar con nuestro bebé.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¡Muchas gracias por venir! Sus bebés tienen mucha suerte de tenerlos a ustedes.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c014e542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c014e542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14: El cierre</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¿Tienen preguntas?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Por favor devuelva los kits y complete las encuestas.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FF"/>
                </a:highlight>
              </a:rPr>
              <a:t>Vamos a entregarles un libro, una bolsa, un calendario y un cancionero en el programa. </a:t>
            </a:r>
            <a:r>
              <a:rPr b="1" lang="en-GB">
                <a:solidFill>
                  <a:schemeClr val="dk1"/>
                </a:solidFill>
                <a:highlight>
                  <a:srgbClr val="00FFFF"/>
                </a:highlight>
              </a:rPr>
              <a:t>Hoy le entregamos el bolso.</a:t>
            </a:r>
            <a:endParaRPr b="1">
              <a:solidFill>
                <a:schemeClr val="dk1"/>
              </a:solidFill>
              <a:highlight>
                <a:srgbClr val="00FFFF"/>
              </a:highlight>
            </a:endParaRPr>
          </a:p>
          <a:p>
            <a:pPr indent="-298450" lvl="0" marL="457200" rtl="0" algn="l">
              <a:spcBef>
                <a:spcPts val="0"/>
              </a:spcBef>
              <a:spcAft>
                <a:spcPts val="0"/>
              </a:spcAft>
              <a:buClr>
                <a:schemeClr val="dk1"/>
              </a:buClr>
              <a:buSzPts val="1100"/>
              <a:buChar char="●"/>
            </a:pPr>
            <a:r>
              <a:rPr lang="en-GB">
                <a:solidFill>
                  <a:schemeClr val="dk1"/>
                </a:solidFill>
              </a:rPr>
              <a:t>Ahora vamos a tomar una foto de todos los participantes. Asegúrese de que se pueda ver la etiqueta con su nombre.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¡Hasta pronto! Muchísimas gracias por venir. Nos vemos en la próxima sesión.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ec014e542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ec014e542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c014e542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c014e542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2: La introducción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Expresemos lo mucho que queremos a nuestro bebé: “Como te quiero mucho te daré un beso”. Los estudios demuestran que los bebés escuchan las palabras que uno dice mientras aún están en el útero. Por eso, es importante continuar reforzando el cariño hacia sus bebés.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Cantar, hablar y compartir libros con nuestros bebés fortalece su cerebro y facilita el desarrollo del lenguaje.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Poesia</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El día que tú naciste</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El día que tú naciste</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Nacieron las cosas bellas.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Nació el sol, nació la luna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nacieron las estrellas.</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c014e542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c014e542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3: La introducción con materiales</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Nuestro bebé disfruta muchísimo el sonido de nuestra voz.</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Podemos limitarnos a leerle una o dos páginas de un libro a nuestro bebé, ya que su período de atención es aún muy breve.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Nuestro bebé también prefiere vernos sonriendo en lugar de que nuestra cara no sea expresiva.</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Se ha demostrado que los bebés recién nacidos prefieren ilustraciones en blanco y negro, y de alto contraste.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FF"/>
                </a:highlight>
              </a:rPr>
              <a:t>Hoy vamos a regalarles un bolso, donde pueden ir guardando los demás obsequios del programa.</a:t>
            </a:r>
            <a:endParaRPr>
              <a:solidFill>
                <a:schemeClr val="dk1"/>
              </a:solidFill>
              <a:highlight>
                <a:srgbClr val="00FFFF"/>
              </a:highlight>
            </a:endParaRPr>
          </a:p>
          <a:p>
            <a:pPr indent="-298450" lvl="0" marL="457200" rtl="0" algn="l">
              <a:spcBef>
                <a:spcPts val="0"/>
              </a:spcBef>
              <a:spcAft>
                <a:spcPts val="0"/>
              </a:spcAft>
              <a:buClr>
                <a:schemeClr val="dk1"/>
              </a:buClr>
              <a:buSzPts val="1100"/>
              <a:buChar char="●"/>
            </a:pPr>
            <a:r>
              <a:rPr lang="en-GB">
                <a:solidFill>
                  <a:schemeClr val="dk1"/>
                </a:solidFill>
              </a:rPr>
              <a:t>Los libros de cartón grueso son seguros para nuestros bebés y también son fáciles de limpiar.</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bebés recién nacidos pueden ver la cara de sus padres o madres, o sea, pueden ver objetos entre 8 a 10 pulgadas (20cm - 25cm) de distancia.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Si vamos a colocar a nuestro bebé boca abajo, sobre su pancita, es preferible que esté despierto y que nosotros lo supervisemos constantemente.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c014e542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c014e542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4: El libro “Hello, My World”</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Vamos a leer el libro </a:t>
            </a:r>
            <a:r>
              <a:rPr lang="en-GB">
                <a:solidFill>
                  <a:schemeClr val="dk1"/>
                </a:solidFill>
                <a:highlight>
                  <a:srgbClr val="00FFFF"/>
                </a:highlight>
              </a:rPr>
              <a:t>“Hello, My World”</a:t>
            </a:r>
            <a:r>
              <a:rPr lang="en-GB">
                <a:solidFill>
                  <a:schemeClr val="dk1"/>
                </a:solidFill>
              </a:rPr>
              <a:t> con su bebé interactuando con las ilustraciones del libro. Por ejemplo, podemos hacer las siguientes preguntas: </a:t>
            </a:r>
            <a:endParaRPr>
              <a:solidFill>
                <a:schemeClr val="dk1"/>
              </a:solidFill>
            </a:endParaRPr>
          </a:p>
          <a:p>
            <a:pPr indent="-298450" lvl="0" marL="914400" rtl="0" algn="l">
              <a:spcBef>
                <a:spcPts val="0"/>
              </a:spcBef>
              <a:spcAft>
                <a:spcPts val="0"/>
              </a:spcAft>
              <a:buClr>
                <a:schemeClr val="dk1"/>
              </a:buClr>
              <a:buSzPts val="1100"/>
              <a:buChar char="-"/>
            </a:pPr>
            <a:r>
              <a:rPr lang="en-GB">
                <a:solidFill>
                  <a:schemeClr val="dk1"/>
                </a:solidFill>
              </a:rPr>
              <a:t>¿Esto es un pajarito? </a:t>
            </a:r>
            <a:endParaRPr>
              <a:solidFill>
                <a:schemeClr val="dk1"/>
              </a:solidFill>
            </a:endParaRPr>
          </a:p>
          <a:p>
            <a:pPr indent="-298450" lvl="0" marL="914400" rtl="0" algn="l">
              <a:spcBef>
                <a:spcPts val="0"/>
              </a:spcBef>
              <a:spcAft>
                <a:spcPts val="0"/>
              </a:spcAft>
              <a:buClr>
                <a:schemeClr val="dk1"/>
              </a:buClr>
              <a:buSzPts val="1100"/>
              <a:buChar char="-"/>
            </a:pPr>
            <a:r>
              <a:rPr lang="en-GB">
                <a:solidFill>
                  <a:schemeClr val="dk1"/>
                </a:solidFill>
              </a:rPr>
              <a:t>Hagamos el movimiento de los brazos como si el pajarito estuviera volando. </a:t>
            </a:r>
            <a:endParaRPr>
              <a:solidFill>
                <a:schemeClr val="dk1"/>
              </a:solidFill>
            </a:endParaRPr>
          </a:p>
          <a:p>
            <a:pPr indent="-298450" lvl="0" marL="914400" rtl="0" algn="l">
              <a:spcBef>
                <a:spcPts val="0"/>
              </a:spcBef>
              <a:spcAft>
                <a:spcPts val="0"/>
              </a:spcAft>
              <a:buClr>
                <a:schemeClr val="dk1"/>
              </a:buClr>
              <a:buSzPts val="1100"/>
              <a:buChar char="-"/>
            </a:pPr>
            <a:r>
              <a:rPr lang="en-GB">
                <a:solidFill>
                  <a:schemeClr val="dk1"/>
                </a:solidFill>
              </a:rPr>
              <a:t>¿Qué tal si cantamos una canción de un pajarito?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Tomemos unos minutos para compartir el libro con nuestro bebé.</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Voy a mostrarles cómo podemos leerle a nuestros bebés.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FF"/>
                </a:highlight>
              </a:rPr>
              <a:t>Hoy vamos a entregarle el libro “Hello, My World” como un  regalo por venir el día de hoy.</a:t>
            </a:r>
            <a:endParaRPr>
              <a:solidFill>
                <a:schemeClr val="dk1"/>
              </a:solidFill>
              <a:highlight>
                <a:srgbClr val="00FFFF"/>
              </a:highlight>
            </a:endParaRPr>
          </a:p>
          <a:p>
            <a:pPr indent="-298450" lvl="0" marL="457200" rtl="0" algn="l">
              <a:spcBef>
                <a:spcPts val="0"/>
              </a:spcBef>
              <a:spcAft>
                <a:spcPts val="0"/>
              </a:spcAft>
              <a:buClr>
                <a:schemeClr val="dk1"/>
              </a:buClr>
              <a:buSzPts val="1100"/>
              <a:buChar char="●"/>
            </a:pPr>
            <a:r>
              <a:rPr lang="en-GB">
                <a:solidFill>
                  <a:schemeClr val="dk1"/>
                </a:solidFill>
              </a:rPr>
              <a:t>Tomemos unos minutos para compartir el libro con nuestro bebé.</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Guardemos el libro.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c014e542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c014e542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5: Las canciones con el cuerpo</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Juguemos a escondernos y a reaparecer.</a:t>
            </a:r>
            <a:endParaRPr>
              <a:solidFill>
                <a:schemeClr val="dk1"/>
              </a:solidFill>
              <a:highlight>
                <a:srgbClr val="00FF00"/>
              </a:highlight>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2">
                  <a:extLst>
                    <a:ext uri="{A12FA001-AC4F-418D-AE19-62706E023703}">
                      <ahyp:hlinkClr val="tx"/>
                    </a:ext>
                  </a:extLst>
                </a:hlinkClick>
              </a:rPr>
              <a:t>Gusanito medidor</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Gusanito medidor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Dime cuanto mido yo,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Mídeme desde el zapato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Por la pierna o por el brazo.</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Ay jiji, ay jojo,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Gusanito medidor,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Ay jiji, ay jojo,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¡Qué cosquillas tengo yo!</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Mido uno, mido dos,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Mido veinte y un montón</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Cuatrocientos gusanitos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Es la cuenta que ha salido.</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Ay jiji, ay jojo,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Gusanito medidor,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Ay jiji, ay jojo,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¡Qué cosquillas tengo yo!</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highlight>
                <a:srgbClr val="00FF00"/>
              </a:highlight>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Poesía: El día que tú naciste</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El día que tú naciste</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Nacieron las cosas bellas.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Nació el sol, nació la luna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nacieron las estrellas.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3">
                  <a:extLst>
                    <a:ext uri="{A12FA001-AC4F-418D-AE19-62706E023703}">
                      <ahyp:hlinkClr val="tx"/>
                    </a:ext>
                  </a:extLst>
                </a:hlinkClick>
              </a:rPr>
              <a:t>Acá ta</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¿Dónde están las manos?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Acá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¿Dónde están los pies?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Acá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¿Dónde está escondido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Ese sonido que no se ve?</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Acá tá ca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¿Quién es el que canta?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Acá tá ca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Díganle que salga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Porque lo espero para jugar.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¿Quién es el que toca?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Ta ta tá ta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Díganle que salga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Porque lo espero para jugar.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¿Dónde está la lengua?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Brrrlllll</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¿Dónde la nariz?</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Cuec cuec</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¿Dónde está escondido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Ese sonido que no lo vi?</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Acá tá ca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¿Quién es el que canta?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Acá tá ca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Díganle que salga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Porque lo espero para jugar.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¿Quién es el que toca?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Ta ta tá ta tá.</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Díganle que salga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Porque lo espero para jugar.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Laira laira laira,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Laira, laira la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Laira laira lai laira laira lai</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Laira laira la.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Acá tá</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c014e542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c014e542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6: Las presentaciones de los participantes</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Juego de presentación: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Rum pum pum, ¡este es mi tambor!</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¿Cómo se llama usted?</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Saludemos a cada participante individualmente.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Cancion: </a:t>
            </a:r>
            <a:r>
              <a:rPr lang="en-GB">
                <a:solidFill>
                  <a:schemeClr val="dk1"/>
                </a:solidFill>
                <a:highlight>
                  <a:srgbClr val="00FF00"/>
                </a:highlight>
                <a:uFill>
                  <a:noFill/>
                </a:uFill>
                <a:hlinkClick r:id="rId2">
                  <a:extLst>
                    <a:ext uri="{A12FA001-AC4F-418D-AE19-62706E023703}">
                      <ahyp:hlinkClr val="tx"/>
                    </a:ext>
                  </a:extLst>
                </a:hlinkClick>
              </a:rPr>
              <a:t>Al tambor</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Al tambor, al tambor,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al tambor de la alegría.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quiero que tú me lleves al tambor de la alegría.</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María o María, María vida mía.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quiero que tú me lleves al tambor de la alegría.</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Pablo, Pablo amigo mío.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quiero que tú me lleves al tambor de la alegría.</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José Luis, José Luis amigo mío.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quiero que tú me lleves al tambor de la alegría.</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c014e542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c014e542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7: Canciones del cuerpo para detener el movimiento</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Movimientos de pie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juegos de quedarse “congelados” le ayuda a los niños practicar cómo detenerse.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Ahora vamos a caminar.</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2">
                  <a:extLst>
                    <a:ext uri="{A12FA001-AC4F-418D-AE19-62706E023703}">
                      <ahyp:hlinkClr val="tx"/>
                    </a:ext>
                  </a:extLst>
                </a:hlinkClick>
              </a:rPr>
              <a:t>El baile del esqueleto</a:t>
            </a:r>
            <a:r>
              <a:rPr lang="en-GB">
                <a:solidFill>
                  <a:schemeClr val="dk1"/>
                </a:solidFill>
                <a:highlight>
                  <a:srgbClr val="00FF00"/>
                </a:highlight>
              </a:rPr>
              <a:t> </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Este es el baile, del esqueleto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Mueve la cintura, no te quedes quieto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si este ritmo para de sonar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me congelo en mi lugar</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Este es el baile, del esqueleto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Mueve la cabeza, no te quedes quieto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si este ritmo para de sonar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me congelo en mi lugar</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Este es el baile, del esqueleto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Mueve las rodillas, no te quedes quieto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si este ritmo para de sonar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me congelo en mi lugar</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Este es el baile, del esqueleto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Mueve todo el cuerpo, no te quedes quieto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 si este ritmo para de sonar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me congelo en mi lugar</a:t>
            </a:r>
            <a:endParaRPr>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highlight>
                  <a:srgbClr val="00FF00"/>
                </a:highlight>
                <a:latin typeface="Cambria"/>
                <a:ea typeface="Cambria"/>
                <a:cs typeface="Cambria"/>
                <a:sym typeface="Cambria"/>
              </a:rPr>
              <a:t> </a:t>
            </a:r>
            <a:endParaRPr>
              <a:solidFill>
                <a:schemeClr val="dk1"/>
              </a:solidFill>
              <a:highlight>
                <a:srgbClr val="00FF00"/>
              </a:highlight>
            </a:endParaRPr>
          </a:p>
          <a:p>
            <a:pPr indent="-298450" lvl="0" marL="457200" rtl="0" algn="l">
              <a:spcBef>
                <a:spcPts val="0"/>
              </a:spcBef>
              <a:spcAft>
                <a:spcPts val="0"/>
              </a:spcAft>
              <a:buClr>
                <a:schemeClr val="dk1"/>
              </a:buClr>
              <a:buSzPts val="1100"/>
              <a:buChar char="●"/>
            </a:pPr>
            <a:r>
              <a:rPr lang="en-GB">
                <a:solidFill>
                  <a:schemeClr val="dk1"/>
                </a:solidFill>
              </a:rPr>
              <a:t>¿Cuáles otras palabras podemos usar que demuestren un movimiento suave?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bebés aprenden palabras de movimiento cuando estamos haciendo cada uno de ellos por separado.</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Juego: Al paso</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Al paso, al paso, al paso.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Al trote, al trote, al trote.</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Al galope, al galope, al galope.</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(Tenemos un libro en MakeMake de la biblioteca pública de PGCMLS)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c014e542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ec014e542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8: El libro “Wiggle! March!” (los animales) y el títere de la rana</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FF"/>
                </a:highlight>
              </a:rPr>
              <a:t>Libro: “Wiggle! March!”</a:t>
            </a:r>
            <a:endParaRPr>
              <a:solidFill>
                <a:schemeClr val="dk1"/>
              </a:solidFill>
              <a:highlight>
                <a:srgbClr val="00FFFF"/>
              </a:highlight>
            </a:endParaRPr>
          </a:p>
          <a:p>
            <a:pPr indent="-298450" lvl="0" marL="457200" rtl="0" algn="l">
              <a:spcBef>
                <a:spcPts val="0"/>
              </a:spcBef>
              <a:spcAft>
                <a:spcPts val="0"/>
              </a:spcAft>
              <a:buClr>
                <a:schemeClr val="dk1"/>
              </a:buClr>
              <a:buSzPts val="1100"/>
              <a:buChar char="●"/>
            </a:pPr>
            <a:r>
              <a:rPr lang="en-GB">
                <a:solidFill>
                  <a:schemeClr val="dk1"/>
                </a:solidFill>
              </a:rPr>
              <a:t>Usemos la siguiente frase cuando vemos las ilustraciones del libro: “Un día fui a visitar la granja y me encontré…”</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Hagamos los sonidos de los animales que aparecen en las ilustraciones del libro. Esto le ayuda a los niños a distinguir los pequeños sonidos que existen en las palabras.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Guardemos el libro y saquemos </a:t>
            </a:r>
            <a:r>
              <a:rPr lang="en-GB">
                <a:solidFill>
                  <a:schemeClr val="dk1"/>
                </a:solidFill>
                <a:highlight>
                  <a:srgbClr val="00FFFF"/>
                </a:highlight>
              </a:rPr>
              <a:t>el títere de la rana.</a:t>
            </a:r>
            <a:endParaRPr>
              <a:solidFill>
                <a:schemeClr val="dk1"/>
              </a:solidFill>
              <a:highlight>
                <a:srgbClr val="00FFFF"/>
              </a:highlight>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a:solidFill>
                  <a:schemeClr val="dk1"/>
                </a:solidFill>
                <a:highlight>
                  <a:srgbClr val="FFFF00"/>
                </a:highlight>
                <a:uFill>
                  <a:noFill/>
                </a:uFill>
                <a:hlinkClick r:id="rId2">
                  <a:extLst>
                    <a:ext uri="{A12FA001-AC4F-418D-AE19-62706E023703}">
                      <ahyp:hlinkClr val="tx"/>
                    </a:ext>
                  </a:extLst>
                </a:hlinkClick>
              </a:rPr>
              <a:t>Los pollitos</a:t>
            </a:r>
            <a:endParaRPr u="sng">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Los pollitos dicen pío, pío, pío</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Cuando tienen hambre, cuando tienen frío</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La gallina busca el maíz y el trigo</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Les da la comida y les presta abrigo.</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Bajo sus dos alas, acurrucaditos</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Duermen los pollitos hasta el otro día.</a:t>
            </a:r>
            <a:endParaRPr u="sng">
              <a:solidFill>
                <a:schemeClr val="dk1"/>
              </a:solidFill>
              <a:highlight>
                <a:srgbClr val="00FF00"/>
              </a:highlight>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3">
                  <a:extLst>
                    <a:ext uri="{A12FA001-AC4F-418D-AE19-62706E023703}">
                      <ahyp:hlinkClr val="tx"/>
                    </a:ext>
                  </a:extLst>
                </a:hlinkClick>
              </a:rPr>
              <a:t>La Ranita Verde </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La ranita verde se puso a cantar.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Llueve sobre el campo,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llueve sobre el mar.</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Hoja de canciones: aquí hay una lista de canciones que pueden tomar al final del programa.</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Guardemos el títere de la rana.</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c014e542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c014e542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Imagen 9: Los instrumentos musicales</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Los instrumentos musicales: ¡vamos a hacer música!</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Vamos a sacudir las maracas y vamos a variar el ritmo: despacio y rápido.</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2">
                  <a:extLst>
                    <a:ext uri="{A12FA001-AC4F-418D-AE19-62706E023703}">
                      <ahyp:hlinkClr val="tx"/>
                    </a:ext>
                  </a:extLst>
                </a:hlinkClick>
              </a:rPr>
              <a:t>El escarabajo maracas</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Chiqui, chiqui, chiqui</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chiqui, chiqui, cha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yo tengo unas maracas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que no paran de sonar.</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Chiqui, chiqui, chiqui</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chiqui, chiqui, cha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con el escarabajo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las maracas sonarán.</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Arriba, arriba, arriba.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Abajo, abajo, abajo.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 un lado y al otro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todos juntos bailamos.</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Arriba, arriba, arriba.</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Abajo, abajo, abajo.</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Si todas las movemos</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todos muy bien la pasamos.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Cambiemos las palabras de las canciones y, así, se pueden volver más divertidas.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Guardemos las maracas.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Cuando limpiamos o recogemos, siempre es más divertido si lo hacemos cantando.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highlight>
                  <a:srgbClr val="00FF00"/>
                </a:highlight>
              </a:rPr>
              <a:t>Canción: </a:t>
            </a:r>
            <a:r>
              <a:rPr lang="en-GB" u="sng">
                <a:solidFill>
                  <a:schemeClr val="dk1"/>
                </a:solidFill>
                <a:highlight>
                  <a:srgbClr val="00FF00"/>
                </a:highlight>
                <a:hlinkClick r:id="rId3">
                  <a:extLst>
                    <a:ext uri="{A12FA001-AC4F-418D-AE19-62706E023703}">
                      <ahyp:hlinkClr val="tx"/>
                    </a:ext>
                  </a:extLst>
                </a:hlinkClick>
              </a:rPr>
              <a:t>A ordenar</a:t>
            </a:r>
            <a:endParaRPr>
              <a:solidFill>
                <a:schemeClr val="dk1"/>
              </a:solidFill>
              <a:highlight>
                <a:srgbClr val="00FF00"/>
              </a:highlight>
            </a:endParaRPr>
          </a:p>
          <a:p>
            <a:pPr indent="0" lvl="0" marL="457200" rtl="0" algn="l">
              <a:spcBef>
                <a:spcPts val="0"/>
              </a:spcBef>
              <a:spcAft>
                <a:spcPts val="0"/>
              </a:spcAft>
              <a:buClr>
                <a:schemeClr val="dk1"/>
              </a:buClr>
              <a:buSzPts val="1100"/>
              <a:buFont typeface="Arial"/>
              <a:buNone/>
            </a:pPr>
            <a:r>
              <a:rPr lang="en-GB">
                <a:solidFill>
                  <a:schemeClr val="dk1"/>
                </a:solidFill>
              </a:rPr>
              <a:t>A ordenar, a ordenar.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Todos vamos a ordenar.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A ordenar, a ordenar.</a:t>
            </a:r>
            <a:endParaRPr>
              <a:solidFill>
                <a:schemeClr val="dk1"/>
              </a:solidFill>
            </a:endParaRPr>
          </a:p>
          <a:p>
            <a:pPr indent="0" lvl="0" marL="457200" rtl="0" algn="l">
              <a:spcBef>
                <a:spcPts val="0"/>
              </a:spcBef>
              <a:spcAft>
                <a:spcPts val="0"/>
              </a:spcAft>
              <a:buClr>
                <a:schemeClr val="dk1"/>
              </a:buClr>
              <a:buSzPts val="1100"/>
              <a:buFont typeface="Arial"/>
              <a:buNone/>
            </a:pPr>
            <a:r>
              <a:rPr lang="en-GB">
                <a:solidFill>
                  <a:schemeClr val="dk1"/>
                </a:solidFill>
              </a:rPr>
              <a:t>Todos a ordenar.</a:t>
            </a:r>
            <a:endParaRPr>
              <a:solidFill>
                <a:schemeClr val="dk1"/>
              </a:solidFill>
            </a:endParaRPr>
          </a:p>
          <a:p>
            <a:pPr indent="45720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hyperlink" Target="https://www.youtube.com/watch?v=y2-j6U04RnM" TargetMode="External"/><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0.png"/><Relationship Id="rId5" Type="http://schemas.openxmlformats.org/officeDocument/2006/relationships/hyperlink" Target="https://www.youtube.com/watch?v=d77M0IOCv8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jpg"/><Relationship Id="rId4" Type="http://schemas.openxmlformats.org/officeDocument/2006/relationships/image" Target="../media/image26.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5.jp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image" Target="../media/image6.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s://www.youtube.com/watch?v=GgYVzNBT9VU" TargetMode="External"/><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hyperlink" Target="https://www.youtube.com/watch?v=oV14nGOBJJ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hyperlink" Target="https://www.youtube.com/watch?v=vIN_k9_YMTk" TargetMode="External"/><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s://www.youtube.com/watch?v=BE_-CYFTdw4" TargetMode="External"/><Relationship Id="rId5" Type="http://schemas.openxmlformats.org/officeDocument/2006/relationships/image" Target="../media/image18.png"/><Relationship Id="rId6" Type="http://schemas.openxmlformats.org/officeDocument/2006/relationships/hyperlink" Target="https://www.youtube.com/watch?v=R2CikV3xAx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hyperlink" Target="https://www.youtube.com/watch?v=oRiQ8oZ-0Sg" TargetMode="External"/><Relationship Id="rId5" Type="http://schemas.openxmlformats.org/officeDocument/2006/relationships/hyperlink" Target="https://www.youtube.com/watch?v=ZcDiLk5ZOBo" TargetMode="External"/><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55" name="Google Shape;55;p13"/>
          <p:cNvPicPr preferRelativeResize="0"/>
          <p:nvPr/>
        </p:nvPicPr>
        <p:blipFill rotWithShape="1">
          <a:blip r:embed="rId4">
            <a:alphaModFix/>
          </a:blip>
          <a:srcRect b="0" l="0" r="4780" t="18334"/>
          <a:stretch/>
        </p:blipFill>
        <p:spPr>
          <a:xfrm>
            <a:off x="346700" y="295275"/>
            <a:ext cx="2781300" cy="515825"/>
          </a:xfrm>
          <a:prstGeom prst="rect">
            <a:avLst/>
          </a:prstGeom>
          <a:noFill/>
          <a:ln>
            <a:noFill/>
          </a:ln>
        </p:spPr>
      </p:pic>
      <p:pic>
        <p:nvPicPr>
          <p:cNvPr id="56" name="Google Shape;56;p13"/>
          <p:cNvPicPr preferRelativeResize="0"/>
          <p:nvPr/>
        </p:nvPicPr>
        <p:blipFill rotWithShape="1">
          <a:blip r:embed="rId5">
            <a:alphaModFix/>
          </a:blip>
          <a:srcRect b="0" l="0" r="4770" t="13577"/>
          <a:stretch/>
        </p:blipFill>
        <p:spPr>
          <a:xfrm>
            <a:off x="4497875" y="811100"/>
            <a:ext cx="3699350" cy="1190350"/>
          </a:xfrm>
          <a:prstGeom prst="rect">
            <a:avLst/>
          </a:prstGeom>
          <a:noFill/>
          <a:ln>
            <a:noFill/>
          </a:ln>
        </p:spPr>
      </p:pic>
      <p:pic>
        <p:nvPicPr>
          <p:cNvPr id="57" name="Google Shape;57;p13"/>
          <p:cNvPicPr preferRelativeResize="0"/>
          <p:nvPr/>
        </p:nvPicPr>
        <p:blipFill rotWithShape="1">
          <a:blip r:embed="rId5">
            <a:alphaModFix/>
          </a:blip>
          <a:srcRect b="0" l="0" r="5374" t="7278"/>
          <a:stretch/>
        </p:blipFill>
        <p:spPr>
          <a:xfrm>
            <a:off x="4939600" y="1619250"/>
            <a:ext cx="3257625" cy="1277050"/>
          </a:xfrm>
          <a:prstGeom prst="rect">
            <a:avLst/>
          </a:prstGeom>
          <a:noFill/>
          <a:ln>
            <a:noFill/>
          </a:ln>
        </p:spPr>
      </p:pic>
      <p:sp>
        <p:nvSpPr>
          <p:cNvPr id="58" name="Google Shape;58;p13"/>
          <p:cNvSpPr txBox="1"/>
          <p:nvPr/>
        </p:nvSpPr>
        <p:spPr>
          <a:xfrm>
            <a:off x="731700" y="4088975"/>
            <a:ext cx="15711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Helvetica Neue"/>
                <a:ea typeface="Helvetica Neue"/>
                <a:cs typeface="Helvetica Neue"/>
                <a:sym typeface="Helvetica Neue"/>
              </a:rPr>
              <a:t>Lo inesperado </a:t>
            </a:r>
            <a:endParaRPr>
              <a:latin typeface="Helvetica Neue"/>
              <a:ea typeface="Helvetica Neue"/>
              <a:cs typeface="Helvetica Neue"/>
              <a:sym typeface="Helvetica Neue"/>
            </a:endParaRPr>
          </a:p>
          <a:p>
            <a:pPr indent="0" lvl="0" marL="0" rtl="0" algn="ctr">
              <a:spcBef>
                <a:spcPts val="0"/>
              </a:spcBef>
              <a:spcAft>
                <a:spcPts val="0"/>
              </a:spcAft>
              <a:buNone/>
            </a:pPr>
            <a:r>
              <a:rPr lang="en-GB">
                <a:latin typeface="Helvetica Neue"/>
                <a:ea typeface="Helvetica Neue"/>
                <a:cs typeface="Helvetica Neue"/>
                <a:sym typeface="Helvetica Neue"/>
              </a:rPr>
              <a:t>es lo esperado</a:t>
            </a:r>
            <a:endParaRPr>
              <a:latin typeface="Helvetica Neue"/>
              <a:ea typeface="Helvetica Neue"/>
              <a:cs typeface="Helvetica Neue"/>
              <a:sym typeface="Helvetica Neue"/>
            </a:endParaRPr>
          </a:p>
        </p:txBody>
      </p:sp>
      <p:sp>
        <p:nvSpPr>
          <p:cNvPr id="59" name="Google Shape;59;p13"/>
          <p:cNvSpPr txBox="1"/>
          <p:nvPr/>
        </p:nvSpPr>
        <p:spPr>
          <a:xfrm>
            <a:off x="2400450" y="4088975"/>
            <a:ext cx="16689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Helvetica Neue"/>
                <a:ea typeface="Helvetica Neue"/>
                <a:cs typeface="Helvetica Neue"/>
                <a:sym typeface="Helvetica Neue"/>
              </a:rPr>
              <a:t>Busque un lugar tranquilo para despejarse</a:t>
            </a:r>
            <a:endParaRPr>
              <a:latin typeface="Helvetica Neue"/>
              <a:ea typeface="Helvetica Neue"/>
              <a:cs typeface="Helvetica Neue"/>
              <a:sym typeface="Helvetica Neue"/>
            </a:endParaRPr>
          </a:p>
        </p:txBody>
      </p:sp>
      <p:sp>
        <p:nvSpPr>
          <p:cNvPr id="60" name="Google Shape;60;p13"/>
          <p:cNvSpPr txBox="1"/>
          <p:nvPr/>
        </p:nvSpPr>
        <p:spPr>
          <a:xfrm>
            <a:off x="5654588" y="4088975"/>
            <a:ext cx="15711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Helvetica Neue"/>
                <a:ea typeface="Helvetica Neue"/>
                <a:cs typeface="Helvetica Neue"/>
                <a:sym typeface="Helvetica Neue"/>
              </a:rPr>
              <a:t>Manos que exploran</a:t>
            </a:r>
            <a:endParaRPr>
              <a:latin typeface="Helvetica Neue"/>
              <a:ea typeface="Helvetica Neue"/>
              <a:cs typeface="Helvetica Neue"/>
              <a:sym typeface="Helvetica Neue"/>
            </a:endParaRPr>
          </a:p>
        </p:txBody>
      </p:sp>
      <p:sp>
        <p:nvSpPr>
          <p:cNvPr id="61" name="Google Shape;61;p13"/>
          <p:cNvSpPr txBox="1"/>
          <p:nvPr/>
        </p:nvSpPr>
        <p:spPr>
          <a:xfrm>
            <a:off x="7173563" y="4088975"/>
            <a:ext cx="15711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Helvetica Neue"/>
                <a:ea typeface="Helvetica Neue"/>
                <a:cs typeface="Helvetica Neue"/>
                <a:sym typeface="Helvetica Neue"/>
              </a:rPr>
              <a:t>Por favor apaguen sus teléfonos</a:t>
            </a:r>
            <a:endParaRPr>
              <a:latin typeface="Helvetica Neue"/>
              <a:ea typeface="Helvetica Neue"/>
              <a:cs typeface="Helvetica Neue"/>
              <a:sym typeface="Helvetica Neue"/>
            </a:endParaRPr>
          </a:p>
        </p:txBody>
      </p:sp>
      <p:sp>
        <p:nvSpPr>
          <p:cNvPr id="62" name="Google Shape;62;p13"/>
          <p:cNvSpPr txBox="1"/>
          <p:nvPr/>
        </p:nvSpPr>
        <p:spPr>
          <a:xfrm>
            <a:off x="662000" y="345438"/>
            <a:ext cx="29271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rgbClr val="0097A7"/>
                </a:solidFill>
                <a:latin typeface="Helvetica Neue"/>
                <a:ea typeface="Helvetica Neue"/>
                <a:cs typeface="Helvetica Neue"/>
                <a:sym typeface="Helvetica Neue"/>
              </a:rPr>
              <a:t>¡Bienvenidas! Primera sesión</a:t>
            </a:r>
            <a:endParaRPr sz="1500">
              <a:latin typeface="Helvetica Neue"/>
              <a:ea typeface="Helvetica Neue"/>
              <a:cs typeface="Helvetica Neue"/>
              <a:sym typeface="Helvetica Neue"/>
            </a:endParaRPr>
          </a:p>
        </p:txBody>
      </p:sp>
      <p:sp>
        <p:nvSpPr>
          <p:cNvPr id="63" name="Google Shape;63;p13"/>
          <p:cNvSpPr txBox="1"/>
          <p:nvPr/>
        </p:nvSpPr>
        <p:spPr>
          <a:xfrm>
            <a:off x="5244325" y="1201950"/>
            <a:ext cx="3347700" cy="16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500">
                <a:solidFill>
                  <a:srgbClr val="0097A7"/>
                </a:solidFill>
                <a:latin typeface="Helvetica Neue"/>
                <a:ea typeface="Helvetica Neue"/>
                <a:cs typeface="Helvetica Neue"/>
                <a:sym typeface="Helvetica Neue"/>
              </a:rPr>
              <a:t>¡Hola familias!</a:t>
            </a:r>
            <a:endParaRPr b="1" sz="3500">
              <a:solidFill>
                <a:srgbClr val="0097A7"/>
              </a:solidFill>
              <a:latin typeface="Helvetica Neue"/>
              <a:ea typeface="Helvetica Neue"/>
              <a:cs typeface="Helvetica Neue"/>
              <a:sym typeface="Helvetica Neue"/>
            </a:endParaRPr>
          </a:p>
          <a:p>
            <a:pPr indent="0" lvl="0" marL="0" rtl="0" algn="ctr">
              <a:spcBef>
                <a:spcPts val="1000"/>
              </a:spcBef>
              <a:spcAft>
                <a:spcPts val="0"/>
              </a:spcAft>
              <a:buNone/>
            </a:pPr>
            <a:r>
              <a:rPr lang="en-GB" sz="1800">
                <a:solidFill>
                  <a:schemeClr val="dk1"/>
                </a:solidFill>
                <a:latin typeface="Helvetica Neue"/>
                <a:ea typeface="Helvetica Neue"/>
                <a:cs typeface="Helvetica Neue"/>
                <a:sym typeface="Helvetica Neue"/>
              </a:rPr>
              <a:t>Empecemos por conocernos.</a:t>
            </a:r>
            <a:endParaRPr sz="1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GB" sz="1800">
                <a:solidFill>
                  <a:schemeClr val="dk1"/>
                </a:solidFill>
                <a:latin typeface="Helvetica Neue"/>
                <a:ea typeface="Helvetica Neue"/>
                <a:cs typeface="Helvetica Neue"/>
                <a:sym typeface="Helvetica Neue"/>
              </a:rPr>
              <a:t>Veamos el programa.</a:t>
            </a:r>
            <a:endParaRPr b="1"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a:solidFill>
                <a:srgbClr val="0097A7"/>
              </a:solidFill>
              <a:latin typeface="Helvetica Neue"/>
              <a:ea typeface="Helvetica Neue"/>
              <a:cs typeface="Helvetica Neue"/>
              <a:sym typeface="Helvetica Neue"/>
            </a:endParaRPr>
          </a:p>
        </p:txBody>
      </p:sp>
      <p:sp>
        <p:nvSpPr>
          <p:cNvPr id="64" name="Google Shape;64;p13"/>
          <p:cNvSpPr txBox="1"/>
          <p:nvPr/>
        </p:nvSpPr>
        <p:spPr>
          <a:xfrm>
            <a:off x="4069200" y="4088975"/>
            <a:ext cx="15711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Helvetica Neue"/>
                <a:ea typeface="Helvetica Neue"/>
                <a:cs typeface="Helvetica Neue"/>
                <a:sym typeface="Helvetica Neue"/>
              </a:rPr>
              <a:t>Permitamos </a:t>
            </a:r>
            <a:endParaRPr>
              <a:latin typeface="Helvetica Neue"/>
              <a:ea typeface="Helvetica Neue"/>
              <a:cs typeface="Helvetica Neue"/>
              <a:sym typeface="Helvetica Neue"/>
            </a:endParaRPr>
          </a:p>
          <a:p>
            <a:pPr indent="0" lvl="0" marL="0" rtl="0" algn="ctr">
              <a:spcBef>
                <a:spcPts val="0"/>
              </a:spcBef>
              <a:spcAft>
                <a:spcPts val="0"/>
              </a:spcAft>
              <a:buNone/>
            </a:pPr>
            <a:r>
              <a:rPr lang="en-GB">
                <a:latin typeface="Helvetica Neue"/>
                <a:ea typeface="Helvetica Neue"/>
                <a:cs typeface="Helvetica Neue"/>
                <a:sym typeface="Helvetica Neue"/>
              </a:rPr>
              <a:t>que nuestro bebé se duerma</a:t>
            </a:r>
            <a:endParaRPr>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2"/>
          <p:cNvPicPr preferRelativeResize="0"/>
          <p:nvPr/>
        </p:nvPicPr>
        <p:blipFill>
          <a:blip r:embed="rId3">
            <a:alphaModFix/>
          </a:blip>
          <a:stretch>
            <a:fillRect/>
          </a:stretch>
        </p:blipFill>
        <p:spPr>
          <a:xfrm>
            <a:off x="0" y="0"/>
            <a:ext cx="9144003" cy="5143490"/>
          </a:xfrm>
          <a:prstGeom prst="rect">
            <a:avLst/>
          </a:prstGeom>
          <a:noFill/>
          <a:ln>
            <a:noFill/>
          </a:ln>
        </p:spPr>
      </p:pic>
      <p:sp>
        <p:nvSpPr>
          <p:cNvPr id="165" name="Google Shape;165;p22"/>
          <p:cNvSpPr txBox="1"/>
          <p:nvPr/>
        </p:nvSpPr>
        <p:spPr>
          <a:xfrm>
            <a:off x="1672550" y="3794075"/>
            <a:ext cx="2105100" cy="52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434343"/>
                </a:solidFill>
                <a:uFill>
                  <a:noFill/>
                </a:uFill>
                <a:hlinkClick r:id="rId4">
                  <a:extLst>
                    <a:ext uri="{A12FA001-AC4F-418D-AE19-62706E023703}">
                      <ahyp:hlinkClr val="tx"/>
                    </a:ext>
                  </a:extLst>
                </a:hlinkClick>
              </a:rPr>
              <a:t>A la nanita nana</a:t>
            </a:r>
            <a:endParaRPr b="1" sz="2100">
              <a:solidFill>
                <a:srgbClr val="434343"/>
              </a:solidFill>
            </a:endParaRPr>
          </a:p>
          <a:p>
            <a:pPr indent="0" lvl="0" marL="0" rtl="0" algn="l">
              <a:spcBef>
                <a:spcPts val="0"/>
              </a:spcBef>
              <a:spcAft>
                <a:spcPts val="0"/>
              </a:spcAft>
              <a:buNone/>
            </a:pPr>
            <a:r>
              <a:t/>
            </a:r>
            <a:endParaRPr sz="600"/>
          </a:p>
        </p:txBody>
      </p:sp>
      <p:sp>
        <p:nvSpPr>
          <p:cNvPr id="166" name="Google Shape;166;p22"/>
          <p:cNvSpPr txBox="1"/>
          <p:nvPr/>
        </p:nvSpPr>
        <p:spPr>
          <a:xfrm>
            <a:off x="5105400" y="371475"/>
            <a:ext cx="3905400" cy="212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A la nanita nana, nanita ella, nanita ella.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Mi niño tiene sueño, bendito sea, bendito sea.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A la nanita nana, nanita ella, nanita ella.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Mi niño tiene sueño, bendito sea, bendito sea.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Fuentecita que corre clara y sonora.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Ruiseñor que en la selva, cantando llora.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Calla mientras la cuna, se balancea.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None/>
            </a:pPr>
            <a:r>
              <a:rPr lang="en-GB">
                <a:solidFill>
                  <a:srgbClr val="434343"/>
                </a:solidFill>
                <a:latin typeface="Helvetica Neue"/>
                <a:ea typeface="Helvetica Neue"/>
                <a:cs typeface="Helvetica Neue"/>
                <a:sym typeface="Helvetica Neue"/>
              </a:rPr>
              <a:t>A la nanita nana, nanita ella.</a:t>
            </a:r>
            <a:endParaRPr>
              <a:solidFill>
                <a:srgbClr val="434343"/>
              </a:solidFill>
              <a:latin typeface="Helvetica Neue"/>
              <a:ea typeface="Helvetica Neue"/>
              <a:cs typeface="Helvetica Neue"/>
              <a:sym typeface="Helvetica Neue"/>
            </a:endParaRPr>
          </a:p>
        </p:txBody>
      </p:sp>
      <p:pic>
        <p:nvPicPr>
          <p:cNvPr id="167" name="Google Shape;167;p22"/>
          <p:cNvPicPr preferRelativeResize="0"/>
          <p:nvPr/>
        </p:nvPicPr>
        <p:blipFill rotWithShape="1">
          <a:blip r:embed="rId5">
            <a:alphaModFix/>
          </a:blip>
          <a:srcRect b="0" l="0" r="4942" t="3072"/>
          <a:stretch/>
        </p:blipFill>
        <p:spPr>
          <a:xfrm>
            <a:off x="57150" y="285750"/>
            <a:ext cx="4210050" cy="3305175"/>
          </a:xfrm>
          <a:prstGeom prst="rect">
            <a:avLst/>
          </a:prstGeom>
          <a:noFill/>
          <a:ln>
            <a:noFill/>
          </a:ln>
        </p:spPr>
      </p:pic>
      <p:sp>
        <p:nvSpPr>
          <p:cNvPr id="168" name="Google Shape;168;p22"/>
          <p:cNvSpPr txBox="1"/>
          <p:nvPr/>
        </p:nvSpPr>
        <p:spPr>
          <a:xfrm>
            <a:off x="354975" y="453650"/>
            <a:ext cx="3998100" cy="300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0097A7"/>
                </a:solidFill>
                <a:latin typeface="Helvetica Neue"/>
                <a:ea typeface="Helvetica Neue"/>
                <a:cs typeface="Helvetica Neue"/>
                <a:sym typeface="Helvetica Neue"/>
              </a:rPr>
              <a:t>Cantemos canciones </a:t>
            </a:r>
            <a:endParaRPr b="1" sz="2800">
              <a:solidFill>
                <a:srgbClr val="0097A7"/>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rgbClr val="0097A7"/>
                </a:solidFill>
                <a:latin typeface="Helvetica Neue"/>
                <a:ea typeface="Helvetica Neue"/>
                <a:cs typeface="Helvetica Neue"/>
                <a:sym typeface="Helvetica Neue"/>
              </a:rPr>
              <a:t>de cuna a nuestro bebé </a:t>
            </a:r>
            <a:r>
              <a:rPr b="1" lang="en-GB" sz="2800">
                <a:solidFill>
                  <a:schemeClr val="accent5"/>
                </a:solidFill>
                <a:latin typeface="Helvetica Neue"/>
                <a:ea typeface="Helvetica Neue"/>
                <a:cs typeface="Helvetica Neue"/>
                <a:sym typeface="Helvetica Neue"/>
              </a:rPr>
              <a:t>para ayudarlo a </a:t>
            </a:r>
            <a:r>
              <a:rPr b="1" lang="en-GB" sz="2800">
                <a:solidFill>
                  <a:srgbClr val="0097A7"/>
                </a:solidFill>
                <a:latin typeface="Helvetica Neue"/>
                <a:ea typeface="Helvetica Neue"/>
                <a:cs typeface="Helvetica Neue"/>
                <a:sym typeface="Helvetica Neue"/>
              </a:rPr>
              <a:t>calmarse y relajarse. </a:t>
            </a:r>
            <a:endParaRPr sz="19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t/>
            </a:r>
            <a:endParaRPr sz="15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rgbClr val="434343"/>
                </a:solidFill>
                <a:latin typeface="Helvetica Neue"/>
                <a:ea typeface="Helvetica Neue"/>
                <a:cs typeface="Helvetica Neue"/>
                <a:sym typeface="Helvetica Neue"/>
              </a:rPr>
              <a:t>Cuando nuestro bebé siente </a:t>
            </a:r>
            <a:endParaRPr>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rgbClr val="434343"/>
                </a:solidFill>
                <a:latin typeface="Helvetica Neue"/>
                <a:ea typeface="Helvetica Neue"/>
                <a:cs typeface="Helvetica Neue"/>
                <a:sym typeface="Helvetica Neue"/>
              </a:rPr>
              <a:t>los movimientos de balanceo </a:t>
            </a:r>
            <a:endParaRPr>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rgbClr val="434343"/>
                </a:solidFill>
                <a:latin typeface="Helvetica Neue"/>
                <a:ea typeface="Helvetica Neue"/>
                <a:cs typeface="Helvetica Neue"/>
                <a:sym typeface="Helvetica Neue"/>
              </a:rPr>
              <a:t>y escucha los latidos de nuestro corazón, </a:t>
            </a:r>
            <a:endParaRPr>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rgbClr val="434343"/>
                </a:solidFill>
                <a:latin typeface="Helvetica Neue"/>
                <a:ea typeface="Helvetica Neue"/>
                <a:cs typeface="Helvetica Neue"/>
                <a:sym typeface="Helvetica Neue"/>
              </a:rPr>
              <a:t>comienza a calmarse y a relajarse. </a:t>
            </a:r>
            <a:endParaRPr sz="1800">
              <a:solidFill>
                <a:srgbClr val="434343"/>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3"/>
          <p:cNvPicPr preferRelativeResize="0"/>
          <p:nvPr/>
        </p:nvPicPr>
        <p:blipFill>
          <a:blip r:embed="rId3">
            <a:alphaModFix/>
          </a:blip>
          <a:stretch>
            <a:fillRect/>
          </a:stretch>
        </p:blipFill>
        <p:spPr>
          <a:xfrm>
            <a:off x="0" y="0"/>
            <a:ext cx="9144003" cy="5143490"/>
          </a:xfrm>
          <a:prstGeom prst="rect">
            <a:avLst/>
          </a:prstGeom>
          <a:noFill/>
          <a:ln>
            <a:noFill/>
          </a:ln>
        </p:spPr>
      </p:pic>
      <p:pic>
        <p:nvPicPr>
          <p:cNvPr id="174" name="Google Shape;174;p23"/>
          <p:cNvPicPr preferRelativeResize="0"/>
          <p:nvPr/>
        </p:nvPicPr>
        <p:blipFill>
          <a:blip r:embed="rId4">
            <a:alphaModFix/>
          </a:blip>
          <a:stretch>
            <a:fillRect/>
          </a:stretch>
        </p:blipFill>
        <p:spPr>
          <a:xfrm>
            <a:off x="246625" y="200025"/>
            <a:ext cx="8630675" cy="1834525"/>
          </a:xfrm>
          <a:prstGeom prst="rect">
            <a:avLst/>
          </a:prstGeom>
          <a:noFill/>
          <a:ln>
            <a:noFill/>
          </a:ln>
        </p:spPr>
      </p:pic>
      <p:sp>
        <p:nvSpPr>
          <p:cNvPr id="175" name="Google Shape;175;p23"/>
          <p:cNvSpPr txBox="1"/>
          <p:nvPr/>
        </p:nvSpPr>
        <p:spPr>
          <a:xfrm>
            <a:off x="476250" y="381000"/>
            <a:ext cx="79821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chemeClr val="accent5"/>
                </a:solidFill>
                <a:latin typeface="Helvetica Neue"/>
                <a:ea typeface="Helvetica Neue"/>
                <a:cs typeface="Helvetica Neue"/>
                <a:sym typeface="Helvetica Neue"/>
              </a:rPr>
              <a:t>Las bibliotecas públicas son lugares </a:t>
            </a:r>
            <a:endParaRPr b="1" sz="2800">
              <a:solidFill>
                <a:schemeClr val="accent5"/>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chemeClr val="accent5"/>
                </a:solidFill>
                <a:latin typeface="Helvetica Neue"/>
                <a:ea typeface="Helvetica Neue"/>
                <a:cs typeface="Helvetica Neue"/>
                <a:sym typeface="Helvetica Neue"/>
              </a:rPr>
              <a:t>para encontrar respuestas a sus preguntas.</a:t>
            </a:r>
            <a:endParaRPr b="1" sz="2800">
              <a:solidFill>
                <a:schemeClr val="accent5"/>
              </a:solidFill>
              <a:latin typeface="Helvetica Neue"/>
              <a:ea typeface="Helvetica Neue"/>
              <a:cs typeface="Helvetica Neue"/>
              <a:sym typeface="Helvetica Neue"/>
            </a:endParaRPr>
          </a:p>
          <a:p>
            <a:pPr indent="0" lvl="0" marL="0" rtl="0" algn="ctr">
              <a:spcBef>
                <a:spcPts val="0"/>
              </a:spcBef>
              <a:spcAft>
                <a:spcPts val="0"/>
              </a:spcAft>
              <a:buNone/>
            </a:pPr>
            <a:r>
              <a:t/>
            </a:r>
            <a:endParaRPr sz="13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sz="1600">
                <a:solidFill>
                  <a:schemeClr val="dk1"/>
                </a:solidFill>
                <a:latin typeface="Helvetica Neue"/>
                <a:ea typeface="Helvetica Neue"/>
                <a:cs typeface="Helvetica Neue"/>
                <a:sym typeface="Helvetica Neue"/>
              </a:rPr>
              <a:t>Aquí hay algunas cosas que pueden encontrar en la biblioteca pública:</a:t>
            </a:r>
            <a:endParaRPr sz="1600">
              <a:solidFill>
                <a:schemeClr val="dk1"/>
              </a:solidFill>
              <a:latin typeface="Helvetica Neue"/>
              <a:ea typeface="Helvetica Neue"/>
              <a:cs typeface="Helvetica Neue"/>
              <a:sym typeface="Helvetica Neue"/>
            </a:endParaRPr>
          </a:p>
        </p:txBody>
      </p:sp>
      <p:sp>
        <p:nvSpPr>
          <p:cNvPr id="176" name="Google Shape;176;p23"/>
          <p:cNvSpPr txBox="1"/>
          <p:nvPr/>
        </p:nvSpPr>
        <p:spPr>
          <a:xfrm>
            <a:off x="2095425" y="2952750"/>
            <a:ext cx="1609800" cy="369300"/>
          </a:xfrm>
          <a:prstGeom prst="rect">
            <a:avLst/>
          </a:prstGeom>
          <a:solidFill>
            <a:srgbClr val="D8EDF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1200">
                <a:solidFill>
                  <a:schemeClr val="accent5"/>
                </a:solidFill>
                <a:latin typeface="Helvetica Neue"/>
                <a:ea typeface="Helvetica Neue"/>
                <a:cs typeface="Helvetica Neue"/>
                <a:sym typeface="Helvetica Neue"/>
              </a:rPr>
              <a:t>Los libros</a:t>
            </a:r>
            <a:endParaRPr b="1" sz="1200">
              <a:solidFill>
                <a:schemeClr val="accent5"/>
              </a:solidFill>
              <a:latin typeface="Helvetica Neue"/>
              <a:ea typeface="Helvetica Neue"/>
              <a:cs typeface="Helvetica Neue"/>
              <a:sym typeface="Helvetica Neue"/>
            </a:endParaRPr>
          </a:p>
        </p:txBody>
      </p:sp>
      <p:sp>
        <p:nvSpPr>
          <p:cNvPr id="177" name="Google Shape;177;p23"/>
          <p:cNvSpPr txBox="1"/>
          <p:nvPr/>
        </p:nvSpPr>
        <p:spPr>
          <a:xfrm>
            <a:off x="3940900" y="2952750"/>
            <a:ext cx="1300200" cy="800400"/>
          </a:xfrm>
          <a:prstGeom prst="rect">
            <a:avLst/>
          </a:prstGeom>
          <a:solidFill>
            <a:srgbClr val="D8EDF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accent5"/>
                </a:solidFill>
                <a:latin typeface="Helvetica Neue"/>
                <a:ea typeface="Helvetica Neue"/>
                <a:cs typeface="Helvetica Neue"/>
                <a:sym typeface="Helvetica Neue"/>
              </a:rPr>
              <a:t>Los bibliotecarios  le ayudan a encontrar </a:t>
            </a:r>
            <a:endParaRPr b="1" sz="1000">
              <a:solidFill>
                <a:schemeClr val="accent5"/>
              </a:solidFill>
              <a:latin typeface="Helvetica Neue"/>
              <a:ea typeface="Helvetica Neue"/>
              <a:cs typeface="Helvetica Neue"/>
              <a:sym typeface="Helvetica Neue"/>
            </a:endParaRPr>
          </a:p>
          <a:p>
            <a:pPr indent="0" lvl="0" marL="0" rtl="0" algn="ctr">
              <a:spcBef>
                <a:spcPts val="0"/>
              </a:spcBef>
              <a:spcAft>
                <a:spcPts val="0"/>
              </a:spcAft>
              <a:buNone/>
            </a:pPr>
            <a:r>
              <a:rPr b="1" lang="en-GB" sz="1000">
                <a:solidFill>
                  <a:schemeClr val="accent5"/>
                </a:solidFill>
                <a:latin typeface="Helvetica Neue"/>
                <a:ea typeface="Helvetica Neue"/>
                <a:cs typeface="Helvetica Neue"/>
                <a:sym typeface="Helvetica Neue"/>
              </a:rPr>
              <a:t>lo que busca</a:t>
            </a:r>
            <a:endParaRPr b="1" sz="1000">
              <a:solidFill>
                <a:schemeClr val="accent5"/>
              </a:solidFill>
              <a:latin typeface="Helvetica Neue"/>
              <a:ea typeface="Helvetica Neue"/>
              <a:cs typeface="Helvetica Neue"/>
              <a:sym typeface="Helvetica Neue"/>
            </a:endParaRPr>
          </a:p>
        </p:txBody>
      </p:sp>
      <p:sp>
        <p:nvSpPr>
          <p:cNvPr id="178" name="Google Shape;178;p23"/>
          <p:cNvSpPr txBox="1"/>
          <p:nvPr/>
        </p:nvSpPr>
        <p:spPr>
          <a:xfrm>
            <a:off x="5476800" y="2952750"/>
            <a:ext cx="1609800" cy="369300"/>
          </a:xfrm>
          <a:prstGeom prst="rect">
            <a:avLst/>
          </a:prstGeom>
          <a:solidFill>
            <a:srgbClr val="D8EDF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accent5"/>
                </a:solidFill>
                <a:latin typeface="Helvetica Neue"/>
                <a:ea typeface="Helvetica Neue"/>
                <a:cs typeface="Helvetica Neue"/>
                <a:sym typeface="Helvetica Neue"/>
              </a:rPr>
              <a:t>Las computadoras</a:t>
            </a:r>
            <a:endParaRPr b="1" sz="1200">
              <a:solidFill>
                <a:schemeClr val="accent5"/>
              </a:solidFill>
              <a:latin typeface="Helvetica Neue"/>
              <a:ea typeface="Helvetica Neue"/>
              <a:cs typeface="Helvetica Neue"/>
              <a:sym typeface="Helvetica Neue"/>
            </a:endParaRPr>
          </a:p>
        </p:txBody>
      </p:sp>
      <p:pic>
        <p:nvPicPr>
          <p:cNvPr id="179" name="Google Shape;179;p23"/>
          <p:cNvPicPr preferRelativeResize="0"/>
          <p:nvPr/>
        </p:nvPicPr>
        <p:blipFill>
          <a:blip r:embed="rId4">
            <a:alphaModFix/>
          </a:blip>
          <a:stretch>
            <a:fillRect/>
          </a:stretch>
        </p:blipFill>
        <p:spPr>
          <a:xfrm>
            <a:off x="238125" y="3857625"/>
            <a:ext cx="8630675" cy="1046625"/>
          </a:xfrm>
          <a:prstGeom prst="rect">
            <a:avLst/>
          </a:prstGeom>
          <a:noFill/>
          <a:ln>
            <a:noFill/>
          </a:ln>
        </p:spPr>
      </p:pic>
      <p:sp>
        <p:nvSpPr>
          <p:cNvPr id="180" name="Google Shape;180;p23"/>
          <p:cNvSpPr txBox="1"/>
          <p:nvPr/>
        </p:nvSpPr>
        <p:spPr>
          <a:xfrm>
            <a:off x="2076450" y="3857625"/>
            <a:ext cx="5010300" cy="97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434343"/>
                </a:solidFill>
                <a:latin typeface="Helvetica Neue"/>
                <a:ea typeface="Helvetica Neue"/>
                <a:cs typeface="Helvetica Neue"/>
                <a:sym typeface="Helvetica Neue"/>
              </a:rPr>
              <a:t>Las bibliotecas públicas le dan la bienvenida </a:t>
            </a:r>
            <a:endParaRPr b="1" sz="16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b="1" lang="en-GB" sz="1600">
                <a:solidFill>
                  <a:srgbClr val="434343"/>
                </a:solidFill>
                <a:latin typeface="Helvetica Neue"/>
                <a:ea typeface="Helvetica Neue"/>
                <a:cs typeface="Helvetica Neue"/>
                <a:sym typeface="Helvetica Neue"/>
              </a:rPr>
              <a:t>a todas las familias y a sus bebés.</a:t>
            </a:r>
            <a:endParaRPr b="1" sz="1600">
              <a:solidFill>
                <a:srgbClr val="434343"/>
              </a:solidFill>
              <a:latin typeface="Helvetica Neue"/>
              <a:ea typeface="Helvetica Neue"/>
              <a:cs typeface="Helvetica Neue"/>
              <a:sym typeface="Helvetica Neue"/>
            </a:endParaRPr>
          </a:p>
          <a:p>
            <a:pPr indent="0" lvl="0" marL="0" rtl="0" algn="ctr">
              <a:spcBef>
                <a:spcPts val="1000"/>
              </a:spcBef>
              <a:spcAft>
                <a:spcPts val="0"/>
              </a:spcAft>
              <a:buNone/>
            </a:pPr>
            <a:r>
              <a:rPr lang="en-GB" sz="1100">
                <a:solidFill>
                  <a:srgbClr val="434343"/>
                </a:solidFill>
                <a:latin typeface="Helvetica Neue"/>
                <a:ea typeface="Helvetica Neue"/>
                <a:cs typeface="Helvetica Neue"/>
                <a:sym typeface="Helvetica Neue"/>
              </a:rPr>
              <a:t>Conozca a sus futuros amigos durante los programas de la biblioteca.</a:t>
            </a:r>
            <a:endParaRPr sz="1600">
              <a:solidFill>
                <a:srgbClr val="434343"/>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4"/>
          <p:cNvPicPr preferRelativeResize="0"/>
          <p:nvPr/>
        </p:nvPicPr>
        <p:blipFill>
          <a:blip r:embed="rId3">
            <a:alphaModFix/>
          </a:blip>
          <a:stretch>
            <a:fillRect/>
          </a:stretch>
        </p:blipFill>
        <p:spPr>
          <a:xfrm>
            <a:off x="0" y="0"/>
            <a:ext cx="9144003" cy="5143490"/>
          </a:xfrm>
          <a:prstGeom prst="rect">
            <a:avLst/>
          </a:prstGeom>
          <a:noFill/>
          <a:ln>
            <a:noFill/>
          </a:ln>
        </p:spPr>
      </p:pic>
      <p:pic>
        <p:nvPicPr>
          <p:cNvPr id="186" name="Google Shape;186;p24"/>
          <p:cNvPicPr preferRelativeResize="0"/>
          <p:nvPr/>
        </p:nvPicPr>
        <p:blipFill rotWithShape="1">
          <a:blip r:embed="rId4">
            <a:alphaModFix/>
          </a:blip>
          <a:srcRect b="0" l="0" r="2856" t="0"/>
          <a:stretch/>
        </p:blipFill>
        <p:spPr>
          <a:xfrm>
            <a:off x="1740825" y="1856875"/>
            <a:ext cx="1702475" cy="505150"/>
          </a:xfrm>
          <a:prstGeom prst="rect">
            <a:avLst/>
          </a:prstGeom>
          <a:noFill/>
          <a:ln>
            <a:noFill/>
          </a:ln>
        </p:spPr>
      </p:pic>
      <p:pic>
        <p:nvPicPr>
          <p:cNvPr id="187" name="Google Shape;187;p24"/>
          <p:cNvPicPr preferRelativeResize="0"/>
          <p:nvPr/>
        </p:nvPicPr>
        <p:blipFill rotWithShape="1">
          <a:blip r:embed="rId4">
            <a:alphaModFix/>
          </a:blip>
          <a:srcRect b="0" l="0" r="1623" t="0"/>
          <a:stretch/>
        </p:blipFill>
        <p:spPr>
          <a:xfrm>
            <a:off x="193425" y="530250"/>
            <a:ext cx="4739575" cy="1379250"/>
          </a:xfrm>
          <a:prstGeom prst="rect">
            <a:avLst/>
          </a:prstGeom>
          <a:noFill/>
          <a:ln>
            <a:noFill/>
          </a:ln>
        </p:spPr>
      </p:pic>
      <p:sp>
        <p:nvSpPr>
          <p:cNvPr id="188" name="Google Shape;188;p24"/>
          <p:cNvSpPr txBox="1"/>
          <p:nvPr/>
        </p:nvSpPr>
        <p:spPr>
          <a:xfrm>
            <a:off x="193425" y="557325"/>
            <a:ext cx="4739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0097A7"/>
                </a:solidFill>
                <a:latin typeface="Helvetica Neue"/>
                <a:ea typeface="Helvetica Neue"/>
                <a:cs typeface="Helvetica Neue"/>
                <a:sym typeface="Helvetica Neue"/>
              </a:rPr>
              <a:t>¡La biblioteca pública </a:t>
            </a:r>
            <a:endParaRPr b="1" sz="2800">
              <a:solidFill>
                <a:srgbClr val="0097A7"/>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rgbClr val="0097A7"/>
                </a:solidFill>
                <a:latin typeface="Helvetica Neue"/>
                <a:ea typeface="Helvetica Neue"/>
                <a:cs typeface="Helvetica Neue"/>
                <a:sym typeface="Helvetica Neue"/>
              </a:rPr>
              <a:t>es nuestro lugar preferido!</a:t>
            </a:r>
            <a:endParaRPr sz="1800">
              <a:solidFill>
                <a:srgbClr val="434343"/>
              </a:solidFill>
              <a:latin typeface="Helvetica Neue"/>
              <a:ea typeface="Helvetica Neue"/>
              <a:cs typeface="Helvetica Neue"/>
              <a:sym typeface="Helvetica Neue"/>
            </a:endParaRPr>
          </a:p>
        </p:txBody>
      </p:sp>
      <p:sp>
        <p:nvSpPr>
          <p:cNvPr id="189" name="Google Shape;189;p24"/>
          <p:cNvSpPr txBox="1"/>
          <p:nvPr/>
        </p:nvSpPr>
        <p:spPr>
          <a:xfrm>
            <a:off x="5509250" y="619125"/>
            <a:ext cx="3190800" cy="4038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GB" sz="1800">
                <a:solidFill>
                  <a:srgbClr val="434343"/>
                </a:solidFill>
                <a:uFill>
                  <a:noFill/>
                </a:uFill>
                <a:latin typeface="Helvetica Neue"/>
                <a:ea typeface="Helvetica Neue"/>
                <a:cs typeface="Helvetica Neue"/>
                <a:sym typeface="Helvetica Neue"/>
                <a:hlinkClick r:id="rId5">
                  <a:extLst>
                    <a:ext uri="{A12FA001-AC4F-418D-AE19-62706E023703}">
                      <ahyp:hlinkClr val="tx"/>
                    </a:ext>
                  </a:extLst>
                </a:hlinkClick>
              </a:rPr>
              <a:t>Ya se leer</a:t>
            </a:r>
            <a:endParaRPr b="1" sz="1800">
              <a:solidFill>
                <a:srgbClr val="434343"/>
              </a:solidFill>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Hoy ya sé leer, aprendí a leer,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todo comenzó antes de nacer.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Hoy ya sé leer, aprendí a leer,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y es lo que le da sentido a mi ser. (bis)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Amigo, yo quiero contarte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algo que a mí me sucedió,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con esto quiero motivarte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para que seas un buen lector.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Desde siempre disfruto la lectura, posiblemente desde antes de nacer, desde el vientre, mi papi y mi mami, muchos cuentos me iban a leer, </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y en la cuna, para ayudar mi sueño, las historias estaban a granel.</a:t>
            </a:r>
            <a:endParaRPr>
              <a:solidFill>
                <a:srgbClr val="434343"/>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5"/>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195" name="Google Shape;195;p25"/>
          <p:cNvPicPr preferRelativeResize="0"/>
          <p:nvPr/>
        </p:nvPicPr>
        <p:blipFill rotWithShape="1">
          <a:blip r:embed="rId4">
            <a:alphaModFix/>
          </a:blip>
          <a:srcRect b="0" l="0" r="2657" t="4870"/>
          <a:stretch/>
        </p:blipFill>
        <p:spPr>
          <a:xfrm>
            <a:off x="266700" y="954400"/>
            <a:ext cx="4191000" cy="2068825"/>
          </a:xfrm>
          <a:prstGeom prst="rect">
            <a:avLst/>
          </a:prstGeom>
          <a:noFill/>
          <a:ln>
            <a:noFill/>
          </a:ln>
        </p:spPr>
      </p:pic>
      <p:sp>
        <p:nvSpPr>
          <p:cNvPr id="196" name="Google Shape;196;p25"/>
          <p:cNvSpPr txBox="1"/>
          <p:nvPr/>
        </p:nvSpPr>
        <p:spPr>
          <a:xfrm>
            <a:off x="219150" y="666750"/>
            <a:ext cx="4191000" cy="143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700">
                <a:solidFill>
                  <a:srgbClr val="E69138"/>
                </a:solidFill>
                <a:latin typeface="Helvetica Neue"/>
                <a:ea typeface="Helvetica Neue"/>
                <a:cs typeface="Helvetica Neue"/>
                <a:sym typeface="Helvetica Neue"/>
              </a:rPr>
              <a:t>¡Nuestros bebés se benefician cuando aprenden más palabras!</a:t>
            </a:r>
            <a:endParaRPr b="1" sz="2700">
              <a:solidFill>
                <a:srgbClr val="E69138"/>
              </a:solidFill>
              <a:latin typeface="Helvetica Neue"/>
              <a:ea typeface="Helvetica Neue"/>
              <a:cs typeface="Helvetica Neue"/>
              <a:sym typeface="Helvetica Neue"/>
            </a:endParaRPr>
          </a:p>
        </p:txBody>
      </p:sp>
      <p:sp>
        <p:nvSpPr>
          <p:cNvPr id="197" name="Google Shape;197;p25"/>
          <p:cNvSpPr txBox="1"/>
          <p:nvPr/>
        </p:nvSpPr>
        <p:spPr>
          <a:xfrm>
            <a:off x="266700" y="2194550"/>
            <a:ext cx="4238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Helvetica Neue"/>
                <a:ea typeface="Helvetica Neue"/>
                <a:cs typeface="Helvetica Neue"/>
                <a:sym typeface="Helvetica Neue"/>
              </a:rPr>
              <a:t>Hablemos, cantemos, juguemos y compartamos libros con nuestros bebés.</a:t>
            </a:r>
            <a:endParaRPr b="1" sz="1600">
              <a:latin typeface="Helvetica Neue"/>
              <a:ea typeface="Helvetica Neue"/>
              <a:cs typeface="Helvetica Neue"/>
              <a:sym typeface="Helvetica Neue"/>
            </a:endParaRPr>
          </a:p>
        </p:txBody>
      </p:sp>
      <p:pic>
        <p:nvPicPr>
          <p:cNvPr id="198" name="Google Shape;198;p25"/>
          <p:cNvPicPr preferRelativeResize="0"/>
          <p:nvPr/>
        </p:nvPicPr>
        <p:blipFill>
          <a:blip r:embed="rId5">
            <a:alphaModFix/>
          </a:blip>
          <a:stretch>
            <a:fillRect/>
          </a:stretch>
        </p:blipFill>
        <p:spPr>
          <a:xfrm>
            <a:off x="5576925" y="902975"/>
            <a:ext cx="2986075" cy="887725"/>
          </a:xfrm>
          <a:prstGeom prst="rect">
            <a:avLst/>
          </a:prstGeom>
          <a:noFill/>
          <a:ln>
            <a:noFill/>
          </a:ln>
        </p:spPr>
      </p:pic>
      <p:sp>
        <p:nvSpPr>
          <p:cNvPr id="199" name="Google Shape;199;p25"/>
          <p:cNvSpPr txBox="1"/>
          <p:nvPr/>
        </p:nvSpPr>
        <p:spPr>
          <a:xfrm>
            <a:off x="5686425" y="1165500"/>
            <a:ext cx="2838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50">
                <a:solidFill>
                  <a:schemeClr val="dk1"/>
                </a:solidFill>
                <a:latin typeface="Helvetica Neue"/>
                <a:ea typeface="Helvetica Neue"/>
                <a:cs typeface="Helvetica Neue"/>
                <a:sym typeface="Helvetica Neue"/>
              </a:rPr>
              <a:t>Compartamos una idea que iremos a practicar en el hogar con nuestro bebé.</a:t>
            </a:r>
            <a:r>
              <a:rPr lang="en-GB" sz="1150">
                <a:solidFill>
                  <a:schemeClr val="dk1"/>
                </a:solidFill>
              </a:rPr>
              <a:t> </a:t>
            </a:r>
            <a:endParaRPr sz="1150">
              <a:solidFill>
                <a:schemeClr val="dk1"/>
              </a:solidFill>
            </a:endParaRPr>
          </a:p>
        </p:txBody>
      </p:sp>
      <p:sp>
        <p:nvSpPr>
          <p:cNvPr id="200" name="Google Shape;200;p25"/>
          <p:cNvSpPr txBox="1"/>
          <p:nvPr/>
        </p:nvSpPr>
        <p:spPr>
          <a:xfrm>
            <a:off x="6398413" y="771525"/>
            <a:ext cx="13431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F1B80A"/>
                </a:solidFill>
                <a:latin typeface="Helvetica Neue"/>
                <a:ea typeface="Helvetica Neue"/>
                <a:cs typeface="Helvetica Neue"/>
                <a:sym typeface="Helvetica Neue"/>
              </a:rPr>
              <a:t>Conversemos</a:t>
            </a:r>
            <a:endParaRPr b="1" sz="1200">
              <a:solidFill>
                <a:srgbClr val="F1B80A"/>
              </a:solidFill>
              <a:latin typeface="Helvetica Neue"/>
              <a:ea typeface="Helvetica Neue"/>
              <a:cs typeface="Helvetica Neue"/>
              <a:sym typeface="Helvetica Neue"/>
            </a:endParaRPr>
          </a:p>
        </p:txBody>
      </p:sp>
      <p:sp>
        <p:nvSpPr>
          <p:cNvPr id="201" name="Google Shape;201;p25"/>
          <p:cNvSpPr txBox="1"/>
          <p:nvPr/>
        </p:nvSpPr>
        <p:spPr>
          <a:xfrm>
            <a:off x="1381050" y="3238500"/>
            <a:ext cx="30291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1"/>
                </a:solidFill>
              </a:rPr>
              <a:t>Hablemos, cantemos, juguemos</a:t>
            </a:r>
            <a:endParaRPr b="1">
              <a:solidFill>
                <a:schemeClr val="dk1"/>
              </a:solidFill>
            </a:endParaRPr>
          </a:p>
          <a:p>
            <a:pPr indent="0" lvl="0" marL="0" rtl="0" algn="l">
              <a:spcBef>
                <a:spcPts val="0"/>
              </a:spcBef>
              <a:spcAft>
                <a:spcPts val="0"/>
              </a:spcAft>
              <a:buNone/>
            </a:pPr>
            <a:r>
              <a:rPr b="1" lang="en-GB">
                <a:solidFill>
                  <a:schemeClr val="dk1"/>
                </a:solidFill>
              </a:rPr>
              <a:t>y compartamos libros.</a:t>
            </a:r>
            <a:endParaRPr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6"/>
          <p:cNvPicPr preferRelativeResize="0"/>
          <p:nvPr/>
        </p:nvPicPr>
        <p:blipFill>
          <a:blip r:embed="rId3">
            <a:alphaModFix/>
          </a:blip>
          <a:stretch>
            <a:fillRect/>
          </a:stretch>
        </p:blipFill>
        <p:spPr>
          <a:xfrm>
            <a:off x="0" y="-76200"/>
            <a:ext cx="9144018" cy="5143499"/>
          </a:xfrm>
          <a:prstGeom prst="rect">
            <a:avLst/>
          </a:prstGeom>
          <a:noFill/>
          <a:ln>
            <a:noFill/>
          </a:ln>
        </p:spPr>
      </p:pic>
      <p:pic>
        <p:nvPicPr>
          <p:cNvPr id="207" name="Google Shape;207;p26"/>
          <p:cNvPicPr preferRelativeResize="0"/>
          <p:nvPr/>
        </p:nvPicPr>
        <p:blipFill rotWithShape="1">
          <a:blip r:embed="rId4">
            <a:alphaModFix/>
          </a:blip>
          <a:srcRect b="0" l="0" r="3512" t="7493"/>
          <a:stretch/>
        </p:blipFill>
        <p:spPr>
          <a:xfrm>
            <a:off x="142875" y="1586875"/>
            <a:ext cx="3667125" cy="1304925"/>
          </a:xfrm>
          <a:prstGeom prst="rect">
            <a:avLst/>
          </a:prstGeom>
          <a:noFill/>
          <a:ln>
            <a:noFill/>
          </a:ln>
        </p:spPr>
      </p:pic>
      <p:sp>
        <p:nvSpPr>
          <p:cNvPr id="208" name="Google Shape;208;p26"/>
          <p:cNvSpPr txBox="1"/>
          <p:nvPr/>
        </p:nvSpPr>
        <p:spPr>
          <a:xfrm>
            <a:off x="0" y="1228075"/>
            <a:ext cx="4071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700">
                <a:solidFill>
                  <a:srgbClr val="F1B80A"/>
                </a:solidFill>
                <a:latin typeface="Helvetica Neue"/>
                <a:ea typeface="Helvetica Neue"/>
                <a:cs typeface="Helvetica Neue"/>
                <a:sym typeface="Helvetica Neue"/>
              </a:rPr>
              <a:t>¿Tienen preguntas?</a:t>
            </a:r>
            <a:endParaRPr b="1" sz="2700">
              <a:solidFill>
                <a:srgbClr val="F1B80A"/>
              </a:solidFill>
              <a:latin typeface="Helvetica Neue"/>
              <a:ea typeface="Helvetica Neue"/>
              <a:cs typeface="Helvetica Neue"/>
              <a:sym typeface="Helvetica Neue"/>
            </a:endParaRPr>
          </a:p>
        </p:txBody>
      </p:sp>
      <p:sp>
        <p:nvSpPr>
          <p:cNvPr id="209" name="Google Shape;209;p26"/>
          <p:cNvSpPr txBox="1"/>
          <p:nvPr/>
        </p:nvSpPr>
        <p:spPr>
          <a:xfrm>
            <a:off x="390525" y="1986275"/>
            <a:ext cx="33720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chemeClr val="dk1"/>
                </a:solidFill>
                <a:latin typeface="Helvetica Neue"/>
                <a:ea typeface="Helvetica Neue"/>
                <a:cs typeface="Helvetica Neue"/>
                <a:sym typeface="Helvetica Neue"/>
              </a:rPr>
              <a:t>Ahora vamos a tomar una foto de todos los participantes. </a:t>
            </a:r>
            <a:endParaRPr sz="16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GB" sz="1600">
                <a:solidFill>
                  <a:schemeClr val="dk1"/>
                </a:solidFill>
                <a:latin typeface="Helvetica Neue"/>
                <a:ea typeface="Helvetica Neue"/>
                <a:cs typeface="Helvetica Neue"/>
                <a:sym typeface="Helvetica Neue"/>
              </a:rPr>
              <a:t>Asegúrese de que se pueda ver la etiqueta con su nombre.</a:t>
            </a:r>
            <a:endParaRPr sz="1900">
              <a:solidFill>
                <a:schemeClr val="dk1"/>
              </a:solidFill>
              <a:latin typeface="Helvetica Neue"/>
              <a:ea typeface="Helvetica Neue"/>
              <a:cs typeface="Helvetica Neue"/>
              <a:sym typeface="Helvetica Neue"/>
            </a:endParaRPr>
          </a:p>
        </p:txBody>
      </p:sp>
      <p:sp>
        <p:nvSpPr>
          <p:cNvPr id="210" name="Google Shape;210;p26"/>
          <p:cNvSpPr txBox="1"/>
          <p:nvPr/>
        </p:nvSpPr>
        <p:spPr>
          <a:xfrm>
            <a:off x="5905500" y="1434475"/>
            <a:ext cx="24747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Helvetica Neue"/>
                <a:ea typeface="Helvetica Neue"/>
                <a:cs typeface="Helvetica Neue"/>
                <a:sym typeface="Helvetica Neue"/>
              </a:rPr>
              <a:t>...completar la encuesta antes de irse.</a:t>
            </a:r>
            <a:endParaRPr sz="1600">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11" name="Google Shape;211;p26"/>
          <p:cNvSpPr txBox="1"/>
          <p:nvPr/>
        </p:nvSpPr>
        <p:spPr>
          <a:xfrm>
            <a:off x="4752975" y="520075"/>
            <a:ext cx="3228900" cy="723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latin typeface="Helvetica Neue"/>
              <a:ea typeface="Helvetica Neue"/>
              <a:cs typeface="Helvetica Neue"/>
              <a:sym typeface="Helvetica Neue"/>
            </a:endParaRPr>
          </a:p>
          <a:p>
            <a:pPr indent="0" lvl="0" marL="0" rtl="0" algn="l">
              <a:spcBef>
                <a:spcPts val="0"/>
              </a:spcBef>
              <a:spcAft>
                <a:spcPts val="0"/>
              </a:spcAft>
              <a:buNone/>
            </a:pPr>
            <a:r>
              <a:rPr b="1" lang="en-GB" sz="1800">
                <a:latin typeface="Helvetica Neue"/>
                <a:ea typeface="Helvetica Neue"/>
                <a:cs typeface="Helvetica Neue"/>
                <a:sym typeface="Helvetica Neue"/>
              </a:rPr>
              <a:t>No se vaya antes de...</a:t>
            </a:r>
            <a:endParaRPr b="1" sz="1800">
              <a:latin typeface="Helvetica Neue"/>
              <a:ea typeface="Helvetica Neue"/>
              <a:cs typeface="Helvetica Neue"/>
              <a:sym typeface="Helvetica Neue"/>
            </a:endParaRPr>
          </a:p>
        </p:txBody>
      </p:sp>
      <p:sp>
        <p:nvSpPr>
          <p:cNvPr id="212" name="Google Shape;212;p26"/>
          <p:cNvSpPr txBox="1"/>
          <p:nvPr/>
        </p:nvSpPr>
        <p:spPr>
          <a:xfrm>
            <a:off x="4896000" y="2558425"/>
            <a:ext cx="3228900" cy="723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latin typeface="Helvetica Neue"/>
              <a:ea typeface="Helvetica Neue"/>
              <a:cs typeface="Helvetica Neue"/>
              <a:sym typeface="Helvetica Neue"/>
            </a:endParaRPr>
          </a:p>
          <a:p>
            <a:pPr indent="0" lvl="0" marL="0" rtl="0" algn="l">
              <a:spcBef>
                <a:spcPts val="0"/>
              </a:spcBef>
              <a:spcAft>
                <a:spcPts val="0"/>
              </a:spcAft>
              <a:buNone/>
            </a:pPr>
            <a:r>
              <a:rPr b="1" lang="en-GB" sz="1800">
                <a:latin typeface="Helvetica Neue"/>
                <a:ea typeface="Helvetica Neue"/>
                <a:cs typeface="Helvetica Neue"/>
                <a:sym typeface="Helvetica Neue"/>
              </a:rPr>
              <a:t>No se vaya sin antes...</a:t>
            </a:r>
            <a:endParaRPr b="1" sz="1800">
              <a:latin typeface="Helvetica Neue"/>
              <a:ea typeface="Helvetica Neue"/>
              <a:cs typeface="Helvetica Neue"/>
              <a:sym typeface="Helvetica Neue"/>
            </a:endParaRPr>
          </a:p>
        </p:txBody>
      </p:sp>
      <p:sp>
        <p:nvSpPr>
          <p:cNvPr id="213" name="Google Shape;213;p26"/>
          <p:cNvSpPr txBox="1"/>
          <p:nvPr/>
        </p:nvSpPr>
        <p:spPr>
          <a:xfrm>
            <a:off x="4896000" y="3266425"/>
            <a:ext cx="2219400" cy="1354500"/>
          </a:xfrm>
          <a:prstGeom prst="rect">
            <a:avLst/>
          </a:prstGeom>
          <a:solidFill>
            <a:schemeClr val="lt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00">
                <a:latin typeface="Helvetica Neue"/>
                <a:ea typeface="Helvetica Neue"/>
                <a:cs typeface="Helvetica Neue"/>
                <a:sym typeface="Helvetica Neue"/>
              </a:rPr>
              <a:t>...llevarse un bolso, </a:t>
            </a:r>
            <a:endParaRPr sz="1600">
              <a:latin typeface="Helvetica Neue"/>
              <a:ea typeface="Helvetica Neue"/>
              <a:cs typeface="Helvetica Neue"/>
              <a:sym typeface="Helvetica Neue"/>
            </a:endParaRPr>
          </a:p>
          <a:p>
            <a:pPr indent="0" lvl="0" marL="0" rtl="0" algn="r">
              <a:spcBef>
                <a:spcPts val="0"/>
              </a:spcBef>
              <a:spcAft>
                <a:spcPts val="0"/>
              </a:spcAft>
              <a:buNone/>
            </a:pPr>
            <a:r>
              <a:rPr lang="en-GB" sz="1600">
                <a:latin typeface="Helvetica Neue"/>
                <a:ea typeface="Helvetica Neue"/>
                <a:cs typeface="Helvetica Neue"/>
                <a:sym typeface="Helvetica Neue"/>
              </a:rPr>
              <a:t>un libro, un calendario y un cancionero.</a:t>
            </a:r>
            <a:endParaRPr sz="1600">
              <a:latin typeface="Helvetica Neue"/>
              <a:ea typeface="Helvetica Neue"/>
              <a:cs typeface="Helvetica Neue"/>
              <a:sym typeface="Helvetica Neue"/>
            </a:endParaRPr>
          </a:p>
          <a:p>
            <a:pPr indent="0" lvl="0" marL="0" rtl="0" algn="r">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7"/>
          <p:cNvPicPr preferRelativeResize="0"/>
          <p:nvPr/>
        </p:nvPicPr>
        <p:blipFill rotWithShape="1">
          <a:blip r:embed="rId3">
            <a:alphaModFix/>
          </a:blip>
          <a:srcRect b="0" l="0" r="0" t="0"/>
          <a:stretch/>
        </p:blipFill>
        <p:spPr>
          <a:xfrm>
            <a:off x="0" y="0"/>
            <a:ext cx="9144018" cy="5143501"/>
          </a:xfrm>
          <a:prstGeom prst="rect">
            <a:avLst/>
          </a:prstGeom>
          <a:noFill/>
          <a:ln>
            <a:noFill/>
          </a:ln>
        </p:spPr>
      </p:pic>
      <p:pic>
        <p:nvPicPr>
          <p:cNvPr id="219" name="Google Shape;219;p27"/>
          <p:cNvPicPr preferRelativeResize="0"/>
          <p:nvPr/>
        </p:nvPicPr>
        <p:blipFill rotWithShape="1">
          <a:blip r:embed="rId4">
            <a:alphaModFix/>
          </a:blip>
          <a:srcRect b="0" l="0" r="4278" t="25523"/>
          <a:stretch/>
        </p:blipFill>
        <p:spPr>
          <a:xfrm>
            <a:off x="266775" y="371475"/>
            <a:ext cx="2770375" cy="331475"/>
          </a:xfrm>
          <a:prstGeom prst="rect">
            <a:avLst/>
          </a:prstGeom>
          <a:noFill/>
          <a:ln>
            <a:noFill/>
          </a:ln>
        </p:spPr>
      </p:pic>
      <p:sp>
        <p:nvSpPr>
          <p:cNvPr id="220" name="Google Shape;220;p27"/>
          <p:cNvSpPr txBox="1"/>
          <p:nvPr/>
        </p:nvSpPr>
        <p:spPr>
          <a:xfrm>
            <a:off x="466725" y="274325"/>
            <a:ext cx="199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5"/>
                </a:solidFill>
              </a:rPr>
              <a:t>¡Nos vemos pronto!</a:t>
            </a:r>
            <a:endParaRPr b="1">
              <a:solidFill>
                <a:schemeClr val="accent5"/>
              </a:solidFill>
            </a:endParaRPr>
          </a:p>
        </p:txBody>
      </p:sp>
      <p:pic>
        <p:nvPicPr>
          <p:cNvPr id="221" name="Google Shape;221;p27"/>
          <p:cNvPicPr preferRelativeResize="0"/>
          <p:nvPr/>
        </p:nvPicPr>
        <p:blipFill rotWithShape="1">
          <a:blip r:embed="rId5">
            <a:alphaModFix/>
          </a:blip>
          <a:srcRect b="19191" l="0" r="3762" t="0"/>
          <a:stretch/>
        </p:blipFill>
        <p:spPr>
          <a:xfrm>
            <a:off x="4343400" y="1600200"/>
            <a:ext cx="3810000" cy="188600"/>
          </a:xfrm>
          <a:prstGeom prst="rect">
            <a:avLst/>
          </a:prstGeom>
          <a:noFill/>
          <a:ln>
            <a:noFill/>
          </a:ln>
        </p:spPr>
      </p:pic>
      <p:pic>
        <p:nvPicPr>
          <p:cNvPr id="222" name="Google Shape;222;p27"/>
          <p:cNvPicPr preferRelativeResize="0"/>
          <p:nvPr/>
        </p:nvPicPr>
        <p:blipFill rotWithShape="1">
          <a:blip r:embed="rId5">
            <a:alphaModFix/>
          </a:blip>
          <a:srcRect b="0" l="0" r="4076" t="0"/>
          <a:stretch/>
        </p:blipFill>
        <p:spPr>
          <a:xfrm>
            <a:off x="4650978" y="1752600"/>
            <a:ext cx="3502422" cy="331475"/>
          </a:xfrm>
          <a:prstGeom prst="rect">
            <a:avLst/>
          </a:prstGeom>
          <a:noFill/>
          <a:ln>
            <a:noFill/>
          </a:ln>
        </p:spPr>
      </p:pic>
      <p:pic>
        <p:nvPicPr>
          <p:cNvPr id="223" name="Google Shape;223;p27"/>
          <p:cNvPicPr preferRelativeResize="0"/>
          <p:nvPr/>
        </p:nvPicPr>
        <p:blipFill rotWithShape="1">
          <a:blip r:embed="rId5">
            <a:alphaModFix/>
          </a:blip>
          <a:srcRect b="19191" l="0" r="3762" t="0"/>
          <a:stretch/>
        </p:blipFill>
        <p:spPr>
          <a:xfrm>
            <a:off x="4343400" y="1523050"/>
            <a:ext cx="381000" cy="265750"/>
          </a:xfrm>
          <a:prstGeom prst="rect">
            <a:avLst/>
          </a:prstGeom>
          <a:noFill/>
          <a:ln>
            <a:noFill/>
          </a:ln>
        </p:spPr>
      </p:pic>
      <p:pic>
        <p:nvPicPr>
          <p:cNvPr id="224" name="Google Shape;224;p27"/>
          <p:cNvPicPr preferRelativeResize="0"/>
          <p:nvPr/>
        </p:nvPicPr>
        <p:blipFill rotWithShape="1">
          <a:blip r:embed="rId5">
            <a:alphaModFix/>
          </a:blip>
          <a:srcRect b="19191" l="0" r="3762" t="0"/>
          <a:stretch/>
        </p:blipFill>
        <p:spPr>
          <a:xfrm>
            <a:off x="3752850" y="674525"/>
            <a:ext cx="4901575" cy="848525"/>
          </a:xfrm>
          <a:prstGeom prst="rect">
            <a:avLst/>
          </a:prstGeom>
          <a:noFill/>
          <a:ln>
            <a:noFill/>
          </a:ln>
        </p:spPr>
      </p:pic>
      <p:sp>
        <p:nvSpPr>
          <p:cNvPr id="225" name="Google Shape;225;p27"/>
          <p:cNvSpPr txBox="1"/>
          <p:nvPr/>
        </p:nvSpPr>
        <p:spPr>
          <a:xfrm>
            <a:off x="3952875" y="533400"/>
            <a:ext cx="4819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00">
                <a:solidFill>
                  <a:schemeClr val="accent5"/>
                </a:solidFill>
                <a:latin typeface="Helvetica Neue"/>
                <a:ea typeface="Helvetica Neue"/>
                <a:cs typeface="Helvetica Neue"/>
                <a:sym typeface="Helvetica Neue"/>
              </a:rPr>
              <a:t>¡Muchas gracias por venir!</a:t>
            </a:r>
            <a:endParaRPr b="1" sz="3100">
              <a:solidFill>
                <a:schemeClr val="accent5"/>
              </a:solidFill>
              <a:latin typeface="Helvetica Neue"/>
              <a:ea typeface="Helvetica Neue"/>
              <a:cs typeface="Helvetica Neue"/>
              <a:sym typeface="Helvetica Neue"/>
            </a:endParaRPr>
          </a:p>
          <a:p>
            <a:pPr indent="0" lvl="0" marL="0" rtl="0" algn="l">
              <a:spcBef>
                <a:spcPts val="0"/>
              </a:spcBef>
              <a:spcAft>
                <a:spcPts val="0"/>
              </a:spcAft>
              <a:buNone/>
            </a:pPr>
            <a:r>
              <a:rPr b="1" lang="en-GB" sz="2000">
                <a:latin typeface="Helvetica Neue"/>
                <a:ea typeface="Helvetica Neue"/>
                <a:cs typeface="Helvetica Neue"/>
                <a:sym typeface="Helvetica Neue"/>
              </a:rPr>
              <a:t>Nos vemos en las próximas sesiones.</a:t>
            </a:r>
            <a:endParaRPr b="1" sz="2000">
              <a:latin typeface="Helvetica Neue"/>
              <a:ea typeface="Helvetica Neue"/>
              <a:cs typeface="Helvetica Neue"/>
              <a:sym typeface="Helvetica Neue"/>
            </a:endParaRPr>
          </a:p>
        </p:txBody>
      </p:sp>
      <p:sp>
        <p:nvSpPr>
          <p:cNvPr id="226" name="Google Shape;226;p27"/>
          <p:cNvSpPr txBox="1"/>
          <p:nvPr/>
        </p:nvSpPr>
        <p:spPr>
          <a:xfrm>
            <a:off x="4724400" y="1462900"/>
            <a:ext cx="321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1"/>
                </a:solidFill>
                <a:latin typeface="Helvetica Neue"/>
                <a:ea typeface="Helvetica Neue"/>
                <a:cs typeface="Helvetica Neue"/>
                <a:sym typeface="Helvetica Neue"/>
              </a:rPr>
              <a:t>Las grabaciones de las canciones </a:t>
            </a:r>
            <a:endParaRPr>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chemeClr val="dk1"/>
                </a:solidFill>
                <a:latin typeface="Helvetica Neue"/>
                <a:ea typeface="Helvetica Neue"/>
                <a:cs typeface="Helvetica Neue"/>
                <a:sym typeface="Helvetica Neue"/>
              </a:rPr>
              <a:t>las pueden encontrar en este enlace:</a:t>
            </a:r>
            <a:endParaRPr>
              <a:solidFill>
                <a:schemeClr val="dk1"/>
              </a:solidFill>
              <a:latin typeface="Helvetica Neue"/>
              <a:ea typeface="Helvetica Neue"/>
              <a:cs typeface="Helvetica Neue"/>
              <a:sym typeface="Helvetica Neue"/>
            </a:endParaRPr>
          </a:p>
        </p:txBody>
      </p:sp>
      <p:pic>
        <p:nvPicPr>
          <p:cNvPr id="227" name="Google Shape;227;p27"/>
          <p:cNvPicPr preferRelativeResize="0"/>
          <p:nvPr/>
        </p:nvPicPr>
        <p:blipFill>
          <a:blip r:embed="rId6">
            <a:alphaModFix/>
          </a:blip>
          <a:stretch>
            <a:fillRect/>
          </a:stretch>
        </p:blipFill>
        <p:spPr>
          <a:xfrm>
            <a:off x="4457700" y="2379875"/>
            <a:ext cx="3400425" cy="290635"/>
          </a:xfrm>
          <a:prstGeom prst="rect">
            <a:avLst/>
          </a:prstGeom>
          <a:noFill/>
          <a:ln>
            <a:noFill/>
          </a:ln>
        </p:spPr>
      </p:pic>
      <p:sp>
        <p:nvSpPr>
          <p:cNvPr id="228" name="Google Shape;228;p27"/>
          <p:cNvSpPr txBox="1"/>
          <p:nvPr/>
        </p:nvSpPr>
        <p:spPr>
          <a:xfrm>
            <a:off x="3819525" y="2313625"/>
            <a:ext cx="509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a:solidFill>
                  <a:srgbClr val="292F38"/>
                </a:solidFill>
                <a:latin typeface="Helvetica Neue"/>
                <a:ea typeface="Helvetica Neue"/>
                <a:cs typeface="Helvetica Neue"/>
                <a:sym typeface="Helvetica Neue"/>
              </a:rPr>
              <a:t>O si prefiere, puede escanear el código QR con su teléfono:</a:t>
            </a:r>
            <a:endParaRPr>
              <a:latin typeface="Helvetica Neue"/>
              <a:ea typeface="Helvetica Neue"/>
              <a:cs typeface="Helvetica Neue"/>
              <a:sym typeface="Helvetica Neue"/>
            </a:endParaRPr>
          </a:p>
        </p:txBody>
      </p:sp>
      <p:sp>
        <p:nvSpPr>
          <p:cNvPr id="229" name="Google Shape;229;p27"/>
          <p:cNvSpPr txBox="1"/>
          <p:nvPr/>
        </p:nvSpPr>
        <p:spPr>
          <a:xfrm>
            <a:off x="1657350" y="4253875"/>
            <a:ext cx="7362900" cy="800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latin typeface="Helvetica Neue"/>
                <a:ea typeface="Helvetica Neue"/>
                <a:cs typeface="Helvetica Neue"/>
                <a:sym typeface="Helvetica Neue"/>
              </a:rPr>
              <a:t>Los materiales del programa ‘La mamá gansa alza el vuelo con los pollitos’ se llevaron a cabo con los fondos de la División de la Infancia Temprana en el Departamento de Educación del Estado de Maryland, como parte del PDG B-5 para las Bibliotecas Estatales de MD, financiado a través del número de subvención 90TP0032-01-00 de la Oficina del Cuidado Infantil, la Administración para los Niños y las Familias, el Departamento de Salud y Servicios Humanos de los Estados Unidos.</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0" y="0"/>
            <a:ext cx="9144003" cy="5143490"/>
          </a:xfrm>
          <a:prstGeom prst="rect">
            <a:avLst/>
          </a:prstGeom>
          <a:noFill/>
          <a:ln>
            <a:noFill/>
          </a:ln>
        </p:spPr>
      </p:pic>
      <p:sp>
        <p:nvSpPr>
          <p:cNvPr id="70" name="Google Shape;70;p14"/>
          <p:cNvSpPr/>
          <p:nvPr/>
        </p:nvSpPr>
        <p:spPr>
          <a:xfrm>
            <a:off x="5358700" y="1226700"/>
            <a:ext cx="3669300" cy="85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nvSpPr>
        <p:spPr>
          <a:xfrm>
            <a:off x="6198900" y="1226700"/>
            <a:ext cx="2337600" cy="12621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434343"/>
                </a:solidFill>
                <a:latin typeface="Helvetica Neue"/>
                <a:ea typeface="Helvetica Neue"/>
                <a:cs typeface="Helvetica Neue"/>
                <a:sym typeface="Helvetica Neue"/>
              </a:rPr>
              <a:t>El día que tú naciste</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El día que tú naciste</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Nacieron las cosas bellas.</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Nació el sol, nació la luna</a:t>
            </a:r>
            <a:endParaRPr>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rgbClr val="434343"/>
                </a:solidFill>
                <a:latin typeface="Helvetica Neue"/>
                <a:ea typeface="Helvetica Neue"/>
                <a:cs typeface="Helvetica Neue"/>
                <a:sym typeface="Helvetica Neue"/>
              </a:rPr>
              <a:t>y nacieron las estrellas.</a:t>
            </a:r>
            <a:endParaRPr>
              <a:solidFill>
                <a:srgbClr val="434343"/>
              </a:solidFill>
              <a:latin typeface="Helvetica Neue"/>
              <a:ea typeface="Helvetica Neue"/>
              <a:cs typeface="Helvetica Neue"/>
              <a:sym typeface="Helvetica Neue"/>
            </a:endParaRPr>
          </a:p>
        </p:txBody>
      </p:sp>
      <p:pic>
        <p:nvPicPr>
          <p:cNvPr id="72" name="Google Shape;72;p14"/>
          <p:cNvPicPr preferRelativeResize="0"/>
          <p:nvPr/>
        </p:nvPicPr>
        <p:blipFill>
          <a:blip r:embed="rId4">
            <a:alphaModFix/>
          </a:blip>
          <a:stretch>
            <a:fillRect/>
          </a:stretch>
        </p:blipFill>
        <p:spPr>
          <a:xfrm>
            <a:off x="0" y="295275"/>
            <a:ext cx="4886350" cy="3349975"/>
          </a:xfrm>
          <a:prstGeom prst="rect">
            <a:avLst/>
          </a:prstGeom>
          <a:noFill/>
          <a:ln>
            <a:noFill/>
          </a:ln>
        </p:spPr>
      </p:pic>
      <p:sp>
        <p:nvSpPr>
          <p:cNvPr id="73" name="Google Shape;73;p14"/>
          <p:cNvSpPr txBox="1"/>
          <p:nvPr/>
        </p:nvSpPr>
        <p:spPr>
          <a:xfrm>
            <a:off x="401900" y="702575"/>
            <a:ext cx="43887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FF5600"/>
                </a:solidFill>
                <a:latin typeface="Helvetica Neue"/>
                <a:ea typeface="Helvetica Neue"/>
                <a:cs typeface="Helvetica Neue"/>
                <a:sym typeface="Helvetica Neue"/>
              </a:rPr>
              <a:t>Cantar, hablar y </a:t>
            </a:r>
            <a:endParaRPr b="1" sz="2600">
              <a:solidFill>
                <a:srgbClr val="FF5600"/>
              </a:solidFill>
              <a:latin typeface="Helvetica Neue"/>
              <a:ea typeface="Helvetica Neue"/>
              <a:cs typeface="Helvetica Neue"/>
              <a:sym typeface="Helvetica Neue"/>
            </a:endParaRPr>
          </a:p>
          <a:p>
            <a:pPr indent="0" lvl="0" marL="0" rtl="0" algn="l">
              <a:spcBef>
                <a:spcPts val="0"/>
              </a:spcBef>
              <a:spcAft>
                <a:spcPts val="0"/>
              </a:spcAft>
              <a:buNone/>
            </a:pPr>
            <a:r>
              <a:rPr b="1" lang="en-GB" sz="2600">
                <a:solidFill>
                  <a:srgbClr val="FF5600"/>
                </a:solidFill>
                <a:latin typeface="Helvetica Neue"/>
                <a:ea typeface="Helvetica Neue"/>
                <a:cs typeface="Helvetica Neue"/>
                <a:sym typeface="Helvetica Neue"/>
              </a:rPr>
              <a:t>compartir los libros con nuestros bebés fortalece su cerebro y facilita el desarrollo del lenguaje.</a:t>
            </a:r>
            <a:endParaRPr b="1" sz="2600">
              <a:solidFill>
                <a:srgbClr val="FF5600"/>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Los estudios demuestran que los bebés escuchan las palabras cuando aún se encuentran en el vientre.</a:t>
            </a:r>
            <a:endParaRPr b="1">
              <a:solidFill>
                <a:srgbClr val="FF5600"/>
              </a:solidFill>
              <a:latin typeface="Helvetica Neue"/>
              <a:ea typeface="Helvetica Neue"/>
              <a:cs typeface="Helvetica Neue"/>
              <a:sym typeface="Helvetica Neue"/>
            </a:endParaRPr>
          </a:p>
        </p:txBody>
      </p:sp>
      <p:pic>
        <p:nvPicPr>
          <p:cNvPr id="74" name="Google Shape;74;p14"/>
          <p:cNvPicPr preferRelativeResize="0"/>
          <p:nvPr/>
        </p:nvPicPr>
        <p:blipFill>
          <a:blip r:embed="rId5">
            <a:alphaModFix/>
          </a:blip>
          <a:stretch>
            <a:fillRect/>
          </a:stretch>
        </p:blipFill>
        <p:spPr>
          <a:xfrm>
            <a:off x="728663" y="3552825"/>
            <a:ext cx="1819275" cy="171450"/>
          </a:xfrm>
          <a:prstGeom prst="rect">
            <a:avLst/>
          </a:prstGeom>
          <a:noFill/>
          <a:ln>
            <a:noFill/>
          </a:ln>
        </p:spPr>
      </p:pic>
      <p:sp>
        <p:nvSpPr>
          <p:cNvPr id="75" name="Google Shape;75;p14"/>
          <p:cNvSpPr txBox="1"/>
          <p:nvPr/>
        </p:nvSpPr>
        <p:spPr>
          <a:xfrm>
            <a:off x="6294875" y="831700"/>
            <a:ext cx="18612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Helvetica Neue"/>
                <a:ea typeface="Helvetica Neue"/>
                <a:cs typeface="Helvetica Neue"/>
                <a:sym typeface="Helvetica Neue"/>
              </a:rPr>
              <a:t>Poesía</a:t>
            </a:r>
            <a:endParaRPr>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5"/>
          <p:cNvPicPr preferRelativeResize="0"/>
          <p:nvPr/>
        </p:nvPicPr>
        <p:blipFill>
          <a:blip r:embed="rId3">
            <a:alphaModFix/>
          </a:blip>
          <a:stretch>
            <a:fillRect/>
          </a:stretch>
        </p:blipFill>
        <p:spPr>
          <a:xfrm>
            <a:off x="0" y="0"/>
            <a:ext cx="9144003" cy="5143490"/>
          </a:xfrm>
          <a:prstGeom prst="rect">
            <a:avLst/>
          </a:prstGeom>
          <a:noFill/>
          <a:ln>
            <a:noFill/>
          </a:ln>
        </p:spPr>
      </p:pic>
      <p:sp>
        <p:nvSpPr>
          <p:cNvPr id="81" name="Google Shape;81;p15"/>
          <p:cNvSpPr txBox="1"/>
          <p:nvPr/>
        </p:nvSpPr>
        <p:spPr>
          <a:xfrm>
            <a:off x="366825" y="4289975"/>
            <a:ext cx="40050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434343"/>
                </a:solidFill>
                <a:latin typeface="Helvetica Neue"/>
                <a:ea typeface="Helvetica Neue"/>
                <a:cs typeface="Helvetica Neue"/>
                <a:sym typeface="Helvetica Neue"/>
              </a:rPr>
              <a:t>Los libros de cartón grueso son seguros para nuestros bebés y también son fáciles de limpiar.</a:t>
            </a:r>
            <a:endParaRPr b="1" sz="1200">
              <a:solidFill>
                <a:srgbClr val="434343"/>
              </a:solidFill>
              <a:latin typeface="Helvetica Neue"/>
              <a:ea typeface="Helvetica Neue"/>
              <a:cs typeface="Helvetica Neue"/>
              <a:sym typeface="Helvetica Neue"/>
            </a:endParaRPr>
          </a:p>
        </p:txBody>
      </p:sp>
      <p:sp>
        <p:nvSpPr>
          <p:cNvPr id="82" name="Google Shape;82;p15"/>
          <p:cNvSpPr txBox="1"/>
          <p:nvPr/>
        </p:nvSpPr>
        <p:spPr>
          <a:xfrm>
            <a:off x="337500" y="355200"/>
            <a:ext cx="1977000" cy="1369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434343"/>
                </a:solidFill>
                <a:latin typeface="Helvetica Neue"/>
                <a:ea typeface="Helvetica Neue"/>
                <a:cs typeface="Helvetica Neue"/>
                <a:sym typeface="Helvetica Neue"/>
              </a:rPr>
              <a:t>Los bebés recién nacidos pueden ver la cara </a:t>
            </a:r>
            <a:endParaRPr sz="1100">
              <a:solidFill>
                <a:srgbClr val="434343"/>
              </a:solidFill>
              <a:latin typeface="Helvetica Neue"/>
              <a:ea typeface="Helvetica Neue"/>
              <a:cs typeface="Helvetica Neue"/>
              <a:sym typeface="Helvetica Neue"/>
            </a:endParaRPr>
          </a:p>
          <a:p>
            <a:pPr indent="0" lvl="0" marL="0" rtl="0" algn="l">
              <a:spcBef>
                <a:spcPts val="0"/>
              </a:spcBef>
              <a:spcAft>
                <a:spcPts val="0"/>
              </a:spcAft>
              <a:buNone/>
            </a:pPr>
            <a:r>
              <a:rPr lang="en-GB" sz="1100">
                <a:solidFill>
                  <a:srgbClr val="434343"/>
                </a:solidFill>
                <a:latin typeface="Helvetica Neue"/>
                <a:ea typeface="Helvetica Neue"/>
                <a:cs typeface="Helvetica Neue"/>
                <a:sym typeface="Helvetica Neue"/>
              </a:rPr>
              <a:t>de sus padres y madres, o sea, pueden ver objetos entre 8 a 10 pulgadas </a:t>
            </a:r>
            <a:endParaRPr sz="1100">
              <a:solidFill>
                <a:srgbClr val="434343"/>
              </a:solidFill>
              <a:latin typeface="Helvetica Neue"/>
              <a:ea typeface="Helvetica Neue"/>
              <a:cs typeface="Helvetica Neue"/>
              <a:sym typeface="Helvetica Neue"/>
            </a:endParaRPr>
          </a:p>
          <a:p>
            <a:pPr indent="0" lvl="0" marL="0" rtl="0" algn="l">
              <a:spcBef>
                <a:spcPts val="0"/>
              </a:spcBef>
              <a:spcAft>
                <a:spcPts val="0"/>
              </a:spcAft>
              <a:buNone/>
            </a:pPr>
            <a:r>
              <a:rPr lang="en-GB" sz="1100">
                <a:solidFill>
                  <a:srgbClr val="434343"/>
                </a:solidFill>
                <a:latin typeface="Helvetica Neue"/>
                <a:ea typeface="Helvetica Neue"/>
                <a:cs typeface="Helvetica Neue"/>
                <a:sym typeface="Helvetica Neue"/>
              </a:rPr>
              <a:t>(20cm - 25cm) de distancia.</a:t>
            </a:r>
            <a:endParaRPr sz="1100">
              <a:solidFill>
                <a:srgbClr val="434343"/>
              </a:solidFill>
              <a:latin typeface="Helvetica Neue"/>
              <a:ea typeface="Helvetica Neue"/>
              <a:cs typeface="Helvetica Neue"/>
              <a:sym typeface="Helvetica Neue"/>
            </a:endParaRPr>
          </a:p>
          <a:p>
            <a:pPr indent="0" lvl="0" marL="0" rtl="0" algn="l">
              <a:spcBef>
                <a:spcPts val="0"/>
              </a:spcBef>
              <a:spcAft>
                <a:spcPts val="0"/>
              </a:spcAft>
              <a:buNone/>
            </a:pPr>
            <a:r>
              <a:t/>
            </a:r>
            <a:endParaRPr sz="1100">
              <a:solidFill>
                <a:srgbClr val="434343"/>
              </a:solidFill>
            </a:endParaRPr>
          </a:p>
        </p:txBody>
      </p:sp>
      <p:sp>
        <p:nvSpPr>
          <p:cNvPr id="83" name="Google Shape;83;p15"/>
          <p:cNvSpPr txBox="1"/>
          <p:nvPr/>
        </p:nvSpPr>
        <p:spPr>
          <a:xfrm>
            <a:off x="2547300" y="338400"/>
            <a:ext cx="1824600" cy="1200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434343"/>
                </a:solidFill>
                <a:latin typeface="Helvetica Neue"/>
                <a:ea typeface="Helvetica Neue"/>
                <a:cs typeface="Helvetica Neue"/>
                <a:sym typeface="Helvetica Neue"/>
              </a:rPr>
              <a:t>Si vamos a colocar al bebé boca abajo, sobre su pancita, es preferible que esté despierto y que un adulto lo supervise constantemente. </a:t>
            </a:r>
            <a:endParaRPr sz="1100">
              <a:solidFill>
                <a:srgbClr val="434343"/>
              </a:solidFill>
              <a:latin typeface="Helvetica Neue"/>
              <a:ea typeface="Helvetica Neue"/>
              <a:cs typeface="Helvetica Neue"/>
              <a:sym typeface="Helvetica Neue"/>
            </a:endParaRPr>
          </a:p>
        </p:txBody>
      </p:sp>
      <p:sp>
        <p:nvSpPr>
          <p:cNvPr id="84" name="Google Shape;84;p15"/>
          <p:cNvSpPr txBox="1"/>
          <p:nvPr/>
        </p:nvSpPr>
        <p:spPr>
          <a:xfrm>
            <a:off x="1317375" y="79225"/>
            <a:ext cx="1861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chemeClr val="accent5"/>
                </a:solidFill>
                <a:latin typeface="Helvetica Neue"/>
                <a:ea typeface="Helvetica Neue"/>
                <a:cs typeface="Helvetica Neue"/>
                <a:sym typeface="Helvetica Neue"/>
              </a:rPr>
              <a:t>Consejos útiles</a:t>
            </a:r>
            <a:endParaRPr sz="1200">
              <a:solidFill>
                <a:schemeClr val="accent5"/>
              </a:solidFill>
              <a:latin typeface="Helvetica Neue"/>
              <a:ea typeface="Helvetica Neue"/>
              <a:cs typeface="Helvetica Neue"/>
              <a:sym typeface="Helvetica Neue"/>
            </a:endParaRPr>
          </a:p>
        </p:txBody>
      </p:sp>
      <p:pic>
        <p:nvPicPr>
          <p:cNvPr id="85" name="Google Shape;85;p15"/>
          <p:cNvPicPr preferRelativeResize="0"/>
          <p:nvPr/>
        </p:nvPicPr>
        <p:blipFill rotWithShape="1">
          <a:blip r:embed="rId4">
            <a:alphaModFix/>
          </a:blip>
          <a:srcRect b="0" l="0" r="4662" t="2837"/>
          <a:stretch/>
        </p:blipFill>
        <p:spPr>
          <a:xfrm>
            <a:off x="4657725" y="600075"/>
            <a:ext cx="4410075" cy="3590925"/>
          </a:xfrm>
          <a:prstGeom prst="rect">
            <a:avLst/>
          </a:prstGeom>
          <a:noFill/>
          <a:ln>
            <a:noFill/>
          </a:ln>
        </p:spPr>
      </p:pic>
      <p:sp>
        <p:nvSpPr>
          <p:cNvPr id="86" name="Google Shape;86;p15"/>
          <p:cNvSpPr txBox="1"/>
          <p:nvPr/>
        </p:nvSpPr>
        <p:spPr>
          <a:xfrm>
            <a:off x="4591050" y="952775"/>
            <a:ext cx="4410000" cy="232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700">
                <a:solidFill>
                  <a:srgbClr val="0097A7"/>
                </a:solidFill>
                <a:latin typeface="Helvetica Neue"/>
                <a:ea typeface="Helvetica Neue"/>
                <a:cs typeface="Helvetica Neue"/>
                <a:sym typeface="Helvetica Neue"/>
              </a:rPr>
              <a:t>Nuestro bebé disfruta el sonido de nuestra voz.</a:t>
            </a:r>
            <a:endParaRPr b="1" sz="2700">
              <a:solidFill>
                <a:srgbClr val="0097A7"/>
              </a:solidFill>
              <a:latin typeface="Helvetica Neue"/>
              <a:ea typeface="Helvetica Neue"/>
              <a:cs typeface="Helvetica Neue"/>
              <a:sym typeface="Helvetica Neue"/>
            </a:endParaRPr>
          </a:p>
          <a:p>
            <a:pPr indent="0" lvl="0" marL="0" rtl="0" algn="ctr">
              <a:spcBef>
                <a:spcPts val="0"/>
              </a:spcBef>
              <a:spcAft>
                <a:spcPts val="0"/>
              </a:spcAft>
              <a:buNone/>
            </a:pPr>
            <a:r>
              <a:t/>
            </a:r>
            <a:endParaRPr sz="19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sz="1600">
                <a:solidFill>
                  <a:srgbClr val="434343"/>
                </a:solidFill>
                <a:latin typeface="Helvetica Neue"/>
                <a:ea typeface="Helvetica Neue"/>
                <a:cs typeface="Helvetica Neue"/>
                <a:sym typeface="Helvetica Neue"/>
              </a:rPr>
              <a:t>Podemos leerle una o dos páginas </a:t>
            </a:r>
            <a:endParaRPr sz="16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sz="1600">
                <a:solidFill>
                  <a:srgbClr val="434343"/>
                </a:solidFill>
                <a:latin typeface="Helvetica Neue"/>
                <a:ea typeface="Helvetica Neue"/>
                <a:cs typeface="Helvetica Neue"/>
                <a:sym typeface="Helvetica Neue"/>
              </a:rPr>
              <a:t>del libro en voz alta. También podríamos </a:t>
            </a:r>
            <a:endParaRPr sz="16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sz="1600">
                <a:solidFill>
                  <a:srgbClr val="434343"/>
                </a:solidFill>
                <a:latin typeface="Helvetica Neue"/>
                <a:ea typeface="Helvetica Neue"/>
                <a:cs typeface="Helvetica Neue"/>
                <a:sym typeface="Helvetica Neue"/>
              </a:rPr>
              <a:t>tener conversaciones acerca del libro.</a:t>
            </a:r>
            <a:endParaRPr sz="16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t/>
            </a:r>
            <a:endParaRPr sz="1800">
              <a:solidFill>
                <a:srgbClr val="434343"/>
              </a:solidFill>
              <a:latin typeface="Helvetica Neue"/>
              <a:ea typeface="Helvetica Neue"/>
              <a:cs typeface="Helvetica Neue"/>
              <a:sym typeface="Helvetica Neue"/>
            </a:endParaRPr>
          </a:p>
        </p:txBody>
      </p:sp>
      <p:sp>
        <p:nvSpPr>
          <p:cNvPr id="87" name="Google Shape;87;p15"/>
          <p:cNvSpPr/>
          <p:nvPr/>
        </p:nvSpPr>
        <p:spPr>
          <a:xfrm>
            <a:off x="495300" y="4244350"/>
            <a:ext cx="3438600" cy="17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6"/>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93" name="Google Shape;93;p16"/>
          <p:cNvPicPr preferRelativeResize="0"/>
          <p:nvPr/>
        </p:nvPicPr>
        <p:blipFill rotWithShape="1">
          <a:blip r:embed="rId4">
            <a:alphaModFix/>
          </a:blip>
          <a:srcRect b="0" l="0" r="1565" t="4979"/>
          <a:stretch/>
        </p:blipFill>
        <p:spPr>
          <a:xfrm>
            <a:off x="0" y="323850"/>
            <a:ext cx="9039225" cy="1000125"/>
          </a:xfrm>
          <a:prstGeom prst="rect">
            <a:avLst/>
          </a:prstGeom>
          <a:noFill/>
          <a:ln>
            <a:noFill/>
          </a:ln>
        </p:spPr>
      </p:pic>
      <p:sp>
        <p:nvSpPr>
          <p:cNvPr id="94" name="Google Shape;94;p16"/>
          <p:cNvSpPr txBox="1"/>
          <p:nvPr/>
        </p:nvSpPr>
        <p:spPr>
          <a:xfrm>
            <a:off x="566025" y="488125"/>
            <a:ext cx="794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F1B80A"/>
                </a:solidFill>
                <a:latin typeface="Helvetica Neue"/>
                <a:ea typeface="Helvetica Neue"/>
                <a:cs typeface="Helvetica Neue"/>
                <a:sym typeface="Helvetica Neue"/>
              </a:rPr>
              <a:t>Hay muchas formas de contar un cuento...</a:t>
            </a:r>
            <a:endParaRPr b="1" sz="2800">
              <a:solidFill>
                <a:srgbClr val="F1B80A"/>
              </a:solidFill>
              <a:latin typeface="Helvetica Neue"/>
              <a:ea typeface="Helvetica Neue"/>
              <a:cs typeface="Helvetica Neue"/>
              <a:sym typeface="Helvetica Neue"/>
            </a:endParaRPr>
          </a:p>
        </p:txBody>
      </p:sp>
      <p:pic>
        <p:nvPicPr>
          <p:cNvPr id="95" name="Google Shape;95;p16"/>
          <p:cNvPicPr preferRelativeResize="0"/>
          <p:nvPr/>
        </p:nvPicPr>
        <p:blipFill rotWithShape="1">
          <a:blip r:embed="rId5">
            <a:alphaModFix/>
          </a:blip>
          <a:srcRect b="0" l="0" r="1332" t="8265"/>
          <a:stretch/>
        </p:blipFill>
        <p:spPr>
          <a:xfrm>
            <a:off x="0" y="3292300"/>
            <a:ext cx="9144000" cy="1723575"/>
          </a:xfrm>
          <a:prstGeom prst="rect">
            <a:avLst/>
          </a:prstGeom>
          <a:noFill/>
          <a:ln>
            <a:noFill/>
          </a:ln>
        </p:spPr>
      </p:pic>
      <p:sp>
        <p:nvSpPr>
          <p:cNvPr id="96" name="Google Shape;96;p16"/>
          <p:cNvSpPr txBox="1"/>
          <p:nvPr/>
        </p:nvSpPr>
        <p:spPr>
          <a:xfrm>
            <a:off x="840325" y="3292300"/>
            <a:ext cx="2263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Helvetica Neue"/>
                <a:ea typeface="Helvetica Neue"/>
                <a:cs typeface="Helvetica Neue"/>
                <a:sym typeface="Helvetica Neue"/>
              </a:rPr>
              <a:t>Leer las palabras en voz alta</a:t>
            </a:r>
            <a:endParaRPr b="1" sz="1200">
              <a:latin typeface="Helvetica Neue"/>
              <a:ea typeface="Helvetica Neue"/>
              <a:cs typeface="Helvetica Neue"/>
              <a:sym typeface="Helvetica Neue"/>
            </a:endParaRPr>
          </a:p>
          <a:p>
            <a:pPr indent="0" lvl="0" marL="0" rtl="0" algn="ctr">
              <a:spcBef>
                <a:spcPts val="0"/>
              </a:spcBef>
              <a:spcAft>
                <a:spcPts val="0"/>
              </a:spcAft>
              <a:buNone/>
            </a:pPr>
            <a:r>
              <a:t/>
            </a:r>
            <a:endParaRPr b="1" sz="1200">
              <a:latin typeface="Helvetica Neue"/>
              <a:ea typeface="Helvetica Neue"/>
              <a:cs typeface="Helvetica Neue"/>
              <a:sym typeface="Helvetica Neue"/>
            </a:endParaRPr>
          </a:p>
          <a:p>
            <a:pPr indent="0" lvl="0" marL="0" rtl="0" algn="ctr">
              <a:spcBef>
                <a:spcPts val="0"/>
              </a:spcBef>
              <a:spcAft>
                <a:spcPts val="0"/>
              </a:spcAft>
              <a:buNone/>
            </a:pPr>
            <a:r>
              <a:t/>
            </a:r>
            <a:endParaRPr b="1" sz="1200">
              <a:latin typeface="Helvetica Neue"/>
              <a:ea typeface="Helvetica Neue"/>
              <a:cs typeface="Helvetica Neue"/>
              <a:sym typeface="Helvetica Neue"/>
            </a:endParaRPr>
          </a:p>
        </p:txBody>
      </p:sp>
      <p:sp>
        <p:nvSpPr>
          <p:cNvPr id="97" name="Google Shape;97;p16"/>
          <p:cNvSpPr txBox="1"/>
          <p:nvPr/>
        </p:nvSpPr>
        <p:spPr>
          <a:xfrm>
            <a:off x="3285250" y="3292300"/>
            <a:ext cx="2263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Helvetica Neue"/>
                <a:ea typeface="Helvetica Neue"/>
                <a:cs typeface="Helvetica Neue"/>
                <a:sym typeface="Helvetica Neue"/>
              </a:rPr>
              <a:t>Conversar con las imágenes</a:t>
            </a:r>
            <a:endParaRPr b="1" sz="1200">
              <a:latin typeface="Helvetica Neue"/>
              <a:ea typeface="Helvetica Neue"/>
              <a:cs typeface="Helvetica Neue"/>
              <a:sym typeface="Helvetica Neue"/>
            </a:endParaRPr>
          </a:p>
          <a:p>
            <a:pPr indent="0" lvl="0" marL="0" rtl="0" algn="ctr">
              <a:spcBef>
                <a:spcPts val="0"/>
              </a:spcBef>
              <a:spcAft>
                <a:spcPts val="0"/>
              </a:spcAft>
              <a:buNone/>
            </a:pPr>
            <a:r>
              <a:t/>
            </a:r>
            <a:endParaRPr b="1" sz="1200">
              <a:latin typeface="Helvetica Neue"/>
              <a:ea typeface="Helvetica Neue"/>
              <a:cs typeface="Helvetica Neue"/>
              <a:sym typeface="Helvetica Neue"/>
            </a:endParaRPr>
          </a:p>
          <a:p>
            <a:pPr indent="0" lvl="0" marL="0" rtl="0" algn="ctr">
              <a:spcBef>
                <a:spcPts val="0"/>
              </a:spcBef>
              <a:spcAft>
                <a:spcPts val="0"/>
              </a:spcAft>
              <a:buNone/>
            </a:pPr>
            <a:r>
              <a:t/>
            </a:r>
            <a:endParaRPr b="1" sz="1200">
              <a:latin typeface="Helvetica Neue"/>
              <a:ea typeface="Helvetica Neue"/>
              <a:cs typeface="Helvetica Neue"/>
              <a:sym typeface="Helvetica Neue"/>
            </a:endParaRPr>
          </a:p>
        </p:txBody>
      </p:sp>
      <p:sp>
        <p:nvSpPr>
          <p:cNvPr id="98" name="Google Shape;98;p16"/>
          <p:cNvSpPr txBox="1"/>
          <p:nvPr/>
        </p:nvSpPr>
        <p:spPr>
          <a:xfrm>
            <a:off x="5828150" y="3292300"/>
            <a:ext cx="2263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Helvetica Neue"/>
                <a:ea typeface="Helvetica Neue"/>
                <a:cs typeface="Helvetica Neue"/>
                <a:sym typeface="Helvetica Neue"/>
              </a:rPr>
              <a:t>Hacer preguntas de lo que está sucediendo y compartir las respuestas</a:t>
            </a:r>
            <a:endParaRPr b="1" sz="1200">
              <a:latin typeface="Helvetica Neue"/>
              <a:ea typeface="Helvetica Neue"/>
              <a:cs typeface="Helvetica Neue"/>
              <a:sym typeface="Helvetica Neue"/>
            </a:endParaRPr>
          </a:p>
        </p:txBody>
      </p:sp>
      <p:sp>
        <p:nvSpPr>
          <p:cNvPr id="99" name="Google Shape;99;p16"/>
          <p:cNvSpPr txBox="1"/>
          <p:nvPr/>
        </p:nvSpPr>
        <p:spPr>
          <a:xfrm>
            <a:off x="599250" y="4138100"/>
            <a:ext cx="794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434343"/>
                </a:solidFill>
                <a:latin typeface="Helvetica Neue"/>
                <a:ea typeface="Helvetica Neue"/>
                <a:cs typeface="Helvetica Neue"/>
                <a:sym typeface="Helvetica Neue"/>
              </a:rPr>
              <a:t>¡Y también cantar una canción!</a:t>
            </a:r>
            <a:endParaRPr b="1" sz="2800">
              <a:solidFill>
                <a:srgbClr val="434343"/>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7"/>
          <p:cNvPicPr preferRelativeResize="0"/>
          <p:nvPr/>
        </p:nvPicPr>
        <p:blipFill>
          <a:blip r:embed="rId3">
            <a:alphaModFix/>
          </a:blip>
          <a:stretch>
            <a:fillRect/>
          </a:stretch>
        </p:blipFill>
        <p:spPr>
          <a:xfrm>
            <a:off x="0" y="0"/>
            <a:ext cx="9144003" cy="5143490"/>
          </a:xfrm>
          <a:prstGeom prst="rect">
            <a:avLst/>
          </a:prstGeom>
          <a:noFill/>
          <a:ln>
            <a:noFill/>
          </a:ln>
        </p:spPr>
      </p:pic>
      <p:sp>
        <p:nvSpPr>
          <p:cNvPr id="105" name="Google Shape;105;p17"/>
          <p:cNvSpPr txBox="1"/>
          <p:nvPr/>
        </p:nvSpPr>
        <p:spPr>
          <a:xfrm>
            <a:off x="4229100" y="84600"/>
            <a:ext cx="4715100" cy="431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latin typeface="Helvetica Neue"/>
                <a:ea typeface="Helvetica Neue"/>
                <a:cs typeface="Helvetica Neue"/>
                <a:sym typeface="Helvetica Neue"/>
              </a:rPr>
              <a:t>Juguemos a escondernos y a reaparecer.</a:t>
            </a:r>
            <a:endParaRPr b="1" sz="1700">
              <a:solidFill>
                <a:schemeClr val="dk1"/>
              </a:solidFill>
              <a:latin typeface="Helvetica Neue"/>
              <a:ea typeface="Helvetica Neue"/>
              <a:cs typeface="Helvetica Neue"/>
              <a:sym typeface="Helvetica Neue"/>
            </a:endParaRPr>
          </a:p>
        </p:txBody>
      </p:sp>
      <p:sp>
        <p:nvSpPr>
          <p:cNvPr id="106" name="Google Shape;106;p17"/>
          <p:cNvSpPr txBox="1"/>
          <p:nvPr/>
        </p:nvSpPr>
        <p:spPr>
          <a:xfrm>
            <a:off x="4891325" y="436900"/>
            <a:ext cx="3741000" cy="46794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uFill>
                  <a:noFill/>
                </a:uFill>
                <a:latin typeface="Helvetica Neue"/>
                <a:ea typeface="Helvetica Neue"/>
                <a:cs typeface="Helvetica Neue"/>
                <a:sym typeface="Helvetica Neue"/>
                <a:hlinkClick r:id="rId4">
                  <a:extLst>
                    <a:ext uri="{A12FA001-AC4F-418D-AE19-62706E023703}">
                      <ahyp:hlinkClr val="tx"/>
                    </a:ext>
                  </a:extLst>
                </a:hlinkClick>
              </a:rPr>
              <a:t>Acá ta</a:t>
            </a:r>
            <a:endParaRPr b="1" sz="16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¿Dónde están las manos? Acá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¿Dónde están los pies? Acá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¿Dónde está escondido</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Ese sonido que no se ve?Acá tá ca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¿Quién es el que canta?Acá tá ca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Díganle que salga</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Porque lo espero para jugar.</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¿Quién es el que toca? Ta ta tá ta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Díganle que salga</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Porque lo espero para jugar.</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¿Dónde está la lengua? Brrrlllll</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¿Dónde la nariz? Cuec cuec</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¿Dónde está escondido</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Ese sonido que no lo vi? Acá tá ca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¿Quién es el que canta? Acá tá ca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Díganle que salga</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Porque lo espero para jugar.</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¿Quién es el que toca? Ta ta tá ta tá.</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Díganle que salga</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Porque lo espero para jugar.</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Laira laira laira, Laira, laira la</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Laira laira lai laira laira lai</a:t>
            </a:r>
            <a:endParaRPr sz="1200">
              <a:solidFill>
                <a:srgbClr val="434343"/>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200">
                <a:solidFill>
                  <a:srgbClr val="434343"/>
                </a:solidFill>
                <a:latin typeface="Helvetica Neue"/>
                <a:ea typeface="Helvetica Neue"/>
                <a:cs typeface="Helvetica Neue"/>
                <a:sym typeface="Helvetica Neue"/>
              </a:rPr>
              <a:t>Laira laira la. Acá tá</a:t>
            </a:r>
            <a:endParaRPr sz="1200">
              <a:solidFill>
                <a:srgbClr val="434343"/>
              </a:solidFill>
              <a:highlight>
                <a:srgbClr val="FFFFFF"/>
              </a:highlight>
              <a:latin typeface="Helvetica Neue"/>
              <a:ea typeface="Helvetica Neue"/>
              <a:cs typeface="Helvetica Neue"/>
              <a:sym typeface="Helvetica Neue"/>
            </a:endParaRPr>
          </a:p>
        </p:txBody>
      </p:sp>
      <p:pic>
        <p:nvPicPr>
          <p:cNvPr id="107" name="Google Shape;107;p17"/>
          <p:cNvPicPr preferRelativeResize="0"/>
          <p:nvPr/>
        </p:nvPicPr>
        <p:blipFill rotWithShape="1">
          <a:blip r:embed="rId5">
            <a:alphaModFix/>
          </a:blip>
          <a:srcRect b="0" l="0" r="1332" t="8265"/>
          <a:stretch/>
        </p:blipFill>
        <p:spPr>
          <a:xfrm>
            <a:off x="57150" y="515700"/>
            <a:ext cx="3524250" cy="3414325"/>
          </a:xfrm>
          <a:prstGeom prst="rect">
            <a:avLst/>
          </a:prstGeom>
          <a:noFill/>
          <a:ln>
            <a:noFill/>
          </a:ln>
        </p:spPr>
      </p:pic>
      <p:sp>
        <p:nvSpPr>
          <p:cNvPr id="108" name="Google Shape;108;p17"/>
          <p:cNvSpPr txBox="1"/>
          <p:nvPr/>
        </p:nvSpPr>
        <p:spPr>
          <a:xfrm>
            <a:off x="183300" y="683525"/>
            <a:ext cx="3354900" cy="289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800">
              <a:solidFill>
                <a:srgbClr val="FF5600"/>
              </a:solidFill>
              <a:latin typeface="Helvetica Neue"/>
              <a:ea typeface="Helvetica Neue"/>
              <a:cs typeface="Helvetica Neue"/>
              <a:sym typeface="Helvetica Neue"/>
            </a:endParaRPr>
          </a:p>
          <a:p>
            <a:pPr indent="0" lvl="0" marL="0" rtl="0" algn="ctr">
              <a:spcBef>
                <a:spcPts val="0"/>
              </a:spcBef>
              <a:spcAft>
                <a:spcPts val="0"/>
              </a:spcAft>
              <a:buNone/>
            </a:pPr>
            <a:r>
              <a:rPr b="1" lang="en-GB" sz="2500">
                <a:solidFill>
                  <a:srgbClr val="FF5600"/>
                </a:solidFill>
                <a:latin typeface="Helvetica Neue"/>
                <a:ea typeface="Helvetica Neue"/>
                <a:cs typeface="Helvetica Neue"/>
                <a:sym typeface="Helvetica Neue"/>
              </a:rPr>
              <a:t>A nuestro cerebro le gusta recordar los momentos felices.</a:t>
            </a:r>
            <a:endParaRPr b="1" sz="2500">
              <a:solidFill>
                <a:srgbClr val="FF5600"/>
              </a:solidFill>
              <a:latin typeface="Helvetica Neue"/>
              <a:ea typeface="Helvetica Neue"/>
              <a:cs typeface="Helvetica Neue"/>
              <a:sym typeface="Helvetica Neue"/>
            </a:endParaRPr>
          </a:p>
          <a:p>
            <a:pPr indent="0" lvl="0" marL="0" rtl="0" algn="ctr">
              <a:spcBef>
                <a:spcPts val="0"/>
              </a:spcBef>
              <a:spcAft>
                <a:spcPts val="0"/>
              </a:spcAft>
              <a:buNone/>
            </a:pPr>
            <a:r>
              <a:t/>
            </a:r>
            <a:endParaRPr b="1" sz="2800">
              <a:solidFill>
                <a:srgbClr val="FF5600"/>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Las canciones tienen mejor efecto </a:t>
            </a:r>
            <a:endParaRPr sz="15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si nosotros le sonreímos a nuestro bebé mientras le estamos cantando.</a:t>
            </a:r>
            <a:endParaRPr b="1" sz="2700">
              <a:solidFill>
                <a:srgbClr val="FF56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8"/>
          <p:cNvPicPr preferRelativeResize="0"/>
          <p:nvPr/>
        </p:nvPicPr>
        <p:blipFill>
          <a:blip r:embed="rId3">
            <a:alphaModFix/>
          </a:blip>
          <a:stretch>
            <a:fillRect/>
          </a:stretch>
        </p:blipFill>
        <p:spPr>
          <a:xfrm>
            <a:off x="0" y="0"/>
            <a:ext cx="9144018" cy="5143499"/>
          </a:xfrm>
          <a:prstGeom prst="rect">
            <a:avLst/>
          </a:prstGeom>
          <a:noFill/>
          <a:ln>
            <a:noFill/>
          </a:ln>
        </p:spPr>
      </p:pic>
      <p:sp>
        <p:nvSpPr>
          <p:cNvPr id="114" name="Google Shape;114;p18"/>
          <p:cNvSpPr txBox="1"/>
          <p:nvPr/>
        </p:nvSpPr>
        <p:spPr>
          <a:xfrm>
            <a:off x="4572000" y="1697400"/>
            <a:ext cx="24462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Helvetica Neue"/>
                <a:ea typeface="Helvetica Neue"/>
                <a:cs typeface="Helvetica Neue"/>
                <a:sym typeface="Helvetica Neue"/>
              </a:rPr>
              <a:t>¿Cómo se llama usted?</a:t>
            </a:r>
            <a:endParaRPr>
              <a:latin typeface="Helvetica Neue"/>
              <a:ea typeface="Helvetica Neue"/>
              <a:cs typeface="Helvetica Neue"/>
              <a:sym typeface="Helvetica Neue"/>
            </a:endParaRPr>
          </a:p>
          <a:p>
            <a:pPr indent="0" lvl="0" marL="0" rtl="0" algn="l">
              <a:spcBef>
                <a:spcPts val="0"/>
              </a:spcBef>
              <a:spcAft>
                <a:spcPts val="0"/>
              </a:spcAft>
              <a:buNone/>
            </a:pPr>
            <a:r>
              <a:rPr lang="en-GB">
                <a:latin typeface="Helvetica Neue"/>
                <a:ea typeface="Helvetica Neue"/>
                <a:cs typeface="Helvetica Neue"/>
                <a:sym typeface="Helvetica Neue"/>
              </a:rPr>
              <a:t>¿Cómo se llama su bebé?</a:t>
            </a:r>
            <a:endParaRPr>
              <a:latin typeface="Helvetica Neue"/>
              <a:ea typeface="Helvetica Neue"/>
              <a:cs typeface="Helvetica Neue"/>
              <a:sym typeface="Helvetica Neue"/>
            </a:endParaRPr>
          </a:p>
        </p:txBody>
      </p:sp>
      <p:sp>
        <p:nvSpPr>
          <p:cNvPr id="115" name="Google Shape;115;p18"/>
          <p:cNvSpPr/>
          <p:nvPr/>
        </p:nvSpPr>
        <p:spPr>
          <a:xfrm>
            <a:off x="4504650" y="2899350"/>
            <a:ext cx="1867500" cy="1867500"/>
          </a:xfrm>
          <a:prstGeom prst="ellipse">
            <a:avLst/>
          </a:prstGeom>
          <a:solidFill>
            <a:srgbClr val="D8ED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txBox="1"/>
          <p:nvPr/>
        </p:nvSpPr>
        <p:spPr>
          <a:xfrm>
            <a:off x="4652850" y="3001950"/>
            <a:ext cx="15711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latin typeface="Helvetica Neue"/>
                <a:ea typeface="Helvetica Neue"/>
                <a:cs typeface="Helvetica Neue"/>
                <a:sym typeface="Helvetica Neue"/>
              </a:rPr>
              <a:t>Si no tiene un tambor, puede hacer palmaditas. También puede sostener el dedito de su bebé y moverlo suavemente.</a:t>
            </a:r>
            <a:endParaRPr sz="1200">
              <a:latin typeface="Helvetica Neue"/>
              <a:ea typeface="Helvetica Neue"/>
              <a:cs typeface="Helvetica Neue"/>
              <a:sym typeface="Helvetica Neue"/>
            </a:endParaRPr>
          </a:p>
        </p:txBody>
      </p:sp>
      <p:pic>
        <p:nvPicPr>
          <p:cNvPr id="117" name="Google Shape;117;p18"/>
          <p:cNvPicPr preferRelativeResize="0"/>
          <p:nvPr/>
        </p:nvPicPr>
        <p:blipFill rotWithShape="1">
          <a:blip r:embed="rId4">
            <a:alphaModFix/>
          </a:blip>
          <a:srcRect b="0" l="0" r="3549" t="2372"/>
          <a:stretch/>
        </p:blipFill>
        <p:spPr>
          <a:xfrm>
            <a:off x="101850" y="767725"/>
            <a:ext cx="3727200" cy="3276600"/>
          </a:xfrm>
          <a:prstGeom prst="rect">
            <a:avLst/>
          </a:prstGeom>
          <a:noFill/>
          <a:ln>
            <a:noFill/>
          </a:ln>
        </p:spPr>
      </p:pic>
      <p:sp>
        <p:nvSpPr>
          <p:cNvPr id="118" name="Google Shape;118;p18"/>
          <p:cNvSpPr txBox="1"/>
          <p:nvPr/>
        </p:nvSpPr>
        <p:spPr>
          <a:xfrm>
            <a:off x="154950" y="1034675"/>
            <a:ext cx="37272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0097A7"/>
                </a:solidFill>
                <a:latin typeface="Helvetica Neue"/>
                <a:ea typeface="Helvetica Neue"/>
                <a:cs typeface="Helvetica Neue"/>
                <a:sym typeface="Helvetica Neue"/>
              </a:rPr>
              <a:t>Las palabras tienen sonidos divertidos</a:t>
            </a:r>
            <a:endParaRPr b="1" sz="2800">
              <a:solidFill>
                <a:srgbClr val="0097A7"/>
              </a:solidFill>
              <a:latin typeface="Helvetica Neue"/>
              <a:ea typeface="Helvetica Neue"/>
              <a:cs typeface="Helvetica Neue"/>
              <a:sym typeface="Helvetica Neue"/>
            </a:endParaRPr>
          </a:p>
          <a:p>
            <a:pPr indent="0" lvl="0" marL="0" rtl="0" algn="ctr">
              <a:spcBef>
                <a:spcPts val="0"/>
              </a:spcBef>
              <a:spcAft>
                <a:spcPts val="0"/>
              </a:spcAft>
              <a:buNone/>
            </a:pPr>
            <a:r>
              <a:t/>
            </a:r>
            <a:endParaRPr sz="19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t/>
            </a:r>
            <a:endParaRPr sz="15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sz="1500">
                <a:solidFill>
                  <a:srgbClr val="434343"/>
                </a:solidFill>
                <a:latin typeface="Helvetica Neue"/>
                <a:ea typeface="Helvetica Neue"/>
                <a:cs typeface="Helvetica Neue"/>
                <a:sym typeface="Helvetica Neue"/>
              </a:rPr>
              <a:t>Escuchemos las sílabas que tiene nuestro nombre y luego demos palmaditas con cada una de las sílabas.</a:t>
            </a:r>
            <a:endParaRPr sz="15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t/>
            </a:r>
            <a:endParaRPr sz="15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t/>
            </a:r>
            <a:endParaRPr sz="1800">
              <a:solidFill>
                <a:srgbClr val="434343"/>
              </a:solidFill>
              <a:latin typeface="Helvetica Neue"/>
              <a:ea typeface="Helvetica Neue"/>
              <a:cs typeface="Helvetica Neue"/>
              <a:sym typeface="Helvetica Neue"/>
            </a:endParaRPr>
          </a:p>
        </p:txBody>
      </p:sp>
      <p:pic>
        <p:nvPicPr>
          <p:cNvPr id="119" name="Google Shape;119;p18"/>
          <p:cNvPicPr preferRelativeResize="0"/>
          <p:nvPr/>
        </p:nvPicPr>
        <p:blipFill>
          <a:blip r:embed="rId5">
            <a:alphaModFix/>
          </a:blip>
          <a:stretch>
            <a:fillRect/>
          </a:stretch>
        </p:blipFill>
        <p:spPr>
          <a:xfrm>
            <a:off x="5562600" y="687975"/>
            <a:ext cx="2228850" cy="461700"/>
          </a:xfrm>
          <a:prstGeom prst="rect">
            <a:avLst/>
          </a:prstGeom>
          <a:noFill/>
          <a:ln>
            <a:noFill/>
          </a:ln>
        </p:spPr>
      </p:pic>
      <p:sp>
        <p:nvSpPr>
          <p:cNvPr id="120" name="Google Shape;120;p18"/>
          <p:cNvSpPr txBox="1"/>
          <p:nvPr/>
        </p:nvSpPr>
        <p:spPr>
          <a:xfrm>
            <a:off x="5654400" y="687975"/>
            <a:ext cx="229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hlink"/>
                </a:solidFill>
                <a:uFill>
                  <a:noFill/>
                </a:uFill>
                <a:latin typeface="Helvetica Neue"/>
                <a:ea typeface="Helvetica Neue"/>
                <a:cs typeface="Helvetica Neue"/>
                <a:sym typeface="Helvetica Neue"/>
                <a:hlinkClick r:id="rId6"/>
              </a:rPr>
              <a:t>Al tambor</a:t>
            </a:r>
            <a:endParaRPr i="1" sz="13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9"/>
          <p:cNvPicPr preferRelativeResize="0"/>
          <p:nvPr/>
        </p:nvPicPr>
        <p:blipFill>
          <a:blip r:embed="rId3">
            <a:alphaModFix/>
          </a:blip>
          <a:stretch>
            <a:fillRect/>
          </a:stretch>
        </p:blipFill>
        <p:spPr>
          <a:xfrm>
            <a:off x="0" y="0"/>
            <a:ext cx="9144003" cy="5143490"/>
          </a:xfrm>
          <a:prstGeom prst="rect">
            <a:avLst/>
          </a:prstGeom>
          <a:noFill/>
          <a:ln>
            <a:noFill/>
          </a:ln>
        </p:spPr>
      </p:pic>
      <p:sp>
        <p:nvSpPr>
          <p:cNvPr id="126" name="Google Shape;126;p19"/>
          <p:cNvSpPr txBox="1"/>
          <p:nvPr/>
        </p:nvSpPr>
        <p:spPr>
          <a:xfrm>
            <a:off x="5444050" y="3374400"/>
            <a:ext cx="2598900" cy="569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hlink"/>
                </a:solidFill>
                <a:uFill>
                  <a:noFill/>
                </a:uFill>
                <a:latin typeface="Helvetica Neue"/>
                <a:ea typeface="Helvetica Neue"/>
                <a:cs typeface="Helvetica Neue"/>
                <a:sym typeface="Helvetica Neue"/>
                <a:hlinkClick r:id="rId4"/>
              </a:rPr>
              <a:t>El baile de los esqueletos</a:t>
            </a:r>
            <a:endParaRPr i="1" sz="1000">
              <a:solidFill>
                <a:srgbClr val="434343"/>
              </a:solidFill>
            </a:endParaRPr>
          </a:p>
          <a:p>
            <a:pPr indent="0" lvl="0" marL="0" rtl="0" algn="l">
              <a:spcBef>
                <a:spcPts val="0"/>
              </a:spcBef>
              <a:spcAft>
                <a:spcPts val="0"/>
              </a:spcAft>
              <a:buNone/>
            </a:pPr>
            <a:r>
              <a:t/>
            </a:r>
            <a:endParaRPr i="1" sz="1000">
              <a:solidFill>
                <a:srgbClr val="434343"/>
              </a:solidFill>
            </a:endParaRPr>
          </a:p>
        </p:txBody>
      </p:sp>
      <p:sp>
        <p:nvSpPr>
          <p:cNvPr id="127" name="Google Shape;127;p19"/>
          <p:cNvSpPr txBox="1"/>
          <p:nvPr/>
        </p:nvSpPr>
        <p:spPr>
          <a:xfrm>
            <a:off x="1704750" y="1609725"/>
            <a:ext cx="23055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200">
              <a:solidFill>
                <a:schemeClr val="accent5"/>
              </a:solidFill>
              <a:latin typeface="Helvetica Neue"/>
              <a:ea typeface="Helvetica Neue"/>
              <a:cs typeface="Helvetica Neue"/>
              <a:sym typeface="Helvetica Neue"/>
            </a:endParaRPr>
          </a:p>
          <a:p>
            <a:pPr indent="0" lvl="0" marL="0" rtl="0" algn="l">
              <a:spcBef>
                <a:spcPts val="0"/>
              </a:spcBef>
              <a:spcAft>
                <a:spcPts val="0"/>
              </a:spcAft>
              <a:buNone/>
            </a:pPr>
            <a:r>
              <a:t/>
            </a:r>
            <a:endParaRPr b="1" sz="1200">
              <a:solidFill>
                <a:schemeClr val="accent5"/>
              </a:solidFill>
              <a:latin typeface="Helvetica Neue"/>
              <a:ea typeface="Helvetica Neue"/>
              <a:cs typeface="Helvetica Neue"/>
              <a:sym typeface="Helvetica Neue"/>
            </a:endParaRPr>
          </a:p>
          <a:p>
            <a:pPr indent="0" lvl="0" marL="0" rtl="0" algn="l">
              <a:spcBef>
                <a:spcPts val="0"/>
              </a:spcBef>
              <a:spcAft>
                <a:spcPts val="0"/>
              </a:spcAft>
              <a:buNone/>
            </a:pPr>
            <a:r>
              <a:t/>
            </a:r>
            <a:endParaRPr b="1" sz="1200">
              <a:solidFill>
                <a:schemeClr val="accent5"/>
              </a:solidFill>
              <a:latin typeface="Helvetica Neue"/>
              <a:ea typeface="Helvetica Neue"/>
              <a:cs typeface="Helvetica Neue"/>
              <a:sym typeface="Helvetica Neue"/>
            </a:endParaRPr>
          </a:p>
          <a:p>
            <a:pPr indent="0" lvl="0" marL="0" rtl="0" algn="l">
              <a:spcBef>
                <a:spcPts val="0"/>
              </a:spcBef>
              <a:spcAft>
                <a:spcPts val="0"/>
              </a:spcAft>
              <a:buNone/>
            </a:pPr>
            <a:r>
              <a:rPr b="1" lang="en-GB" sz="1200">
                <a:solidFill>
                  <a:schemeClr val="accent5"/>
                </a:solidFill>
                <a:latin typeface="Helvetica Neue"/>
                <a:ea typeface="Helvetica Neue"/>
                <a:cs typeface="Helvetica Neue"/>
                <a:sym typeface="Helvetica Neue"/>
              </a:rPr>
              <a:t>Las palabras del movimiento</a:t>
            </a:r>
            <a:endParaRPr b="1" sz="1200">
              <a:solidFill>
                <a:schemeClr val="accent5"/>
              </a:solidFill>
              <a:latin typeface="Helvetica Neue"/>
              <a:ea typeface="Helvetica Neue"/>
              <a:cs typeface="Helvetica Neue"/>
              <a:sym typeface="Helvetica Neue"/>
            </a:endParaRPr>
          </a:p>
        </p:txBody>
      </p:sp>
      <p:sp>
        <p:nvSpPr>
          <p:cNvPr id="128" name="Google Shape;128;p19"/>
          <p:cNvSpPr txBox="1"/>
          <p:nvPr/>
        </p:nvSpPr>
        <p:spPr>
          <a:xfrm>
            <a:off x="1885950" y="2437650"/>
            <a:ext cx="11337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 balancearse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 arrastrarse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 caminar de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   puntillas</a:t>
            </a:r>
            <a:endParaRPr/>
          </a:p>
        </p:txBody>
      </p:sp>
      <p:sp>
        <p:nvSpPr>
          <p:cNvPr id="129" name="Google Shape;129;p19"/>
          <p:cNvSpPr txBox="1"/>
          <p:nvPr/>
        </p:nvSpPr>
        <p:spPr>
          <a:xfrm>
            <a:off x="3019650" y="2437650"/>
            <a:ext cx="9906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 bailar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 caminar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 deslizarse</a:t>
            </a:r>
            <a:endParaRPr/>
          </a:p>
        </p:txBody>
      </p:sp>
      <p:sp>
        <p:nvSpPr>
          <p:cNvPr id="130" name="Google Shape;130;p19"/>
          <p:cNvSpPr txBox="1"/>
          <p:nvPr/>
        </p:nvSpPr>
        <p:spPr>
          <a:xfrm>
            <a:off x="2000250" y="3305175"/>
            <a:ext cx="18765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5EC1CB"/>
                </a:solidFill>
                <a:latin typeface="Helvetica Neue"/>
                <a:ea typeface="Helvetica Neue"/>
                <a:cs typeface="Helvetica Neue"/>
                <a:sym typeface="Helvetica Neue"/>
              </a:rPr>
              <a:t>Los podemos intentar </a:t>
            </a:r>
            <a:endParaRPr b="1" sz="1000">
              <a:solidFill>
                <a:srgbClr val="5EC1CB"/>
              </a:solidFill>
              <a:latin typeface="Helvetica Neue"/>
              <a:ea typeface="Helvetica Neue"/>
              <a:cs typeface="Helvetica Neue"/>
              <a:sym typeface="Helvetica Neue"/>
            </a:endParaRPr>
          </a:p>
          <a:p>
            <a:pPr indent="0" lvl="0" marL="0" rtl="0" algn="ctr">
              <a:spcBef>
                <a:spcPts val="0"/>
              </a:spcBef>
              <a:spcAft>
                <a:spcPts val="0"/>
              </a:spcAft>
              <a:buNone/>
            </a:pPr>
            <a:r>
              <a:rPr b="1" lang="en-GB" sz="1000">
                <a:solidFill>
                  <a:srgbClr val="5EC1CB"/>
                </a:solidFill>
                <a:latin typeface="Helvetica Neue"/>
                <a:ea typeface="Helvetica Neue"/>
                <a:cs typeface="Helvetica Neue"/>
                <a:sym typeface="Helvetica Neue"/>
              </a:rPr>
              <a:t>con nuestro bebé</a:t>
            </a:r>
            <a:endParaRPr b="1" sz="1000">
              <a:solidFill>
                <a:srgbClr val="5EC1CB"/>
              </a:solidFill>
              <a:latin typeface="Helvetica Neue"/>
              <a:ea typeface="Helvetica Neue"/>
              <a:cs typeface="Helvetica Neue"/>
              <a:sym typeface="Helvetica Neue"/>
            </a:endParaRPr>
          </a:p>
        </p:txBody>
      </p:sp>
      <p:pic>
        <p:nvPicPr>
          <p:cNvPr id="131" name="Google Shape;131;p19"/>
          <p:cNvPicPr preferRelativeResize="0"/>
          <p:nvPr/>
        </p:nvPicPr>
        <p:blipFill rotWithShape="1">
          <a:blip r:embed="rId5">
            <a:alphaModFix/>
          </a:blip>
          <a:srcRect b="0" l="0" r="3521" t="4961"/>
          <a:stretch/>
        </p:blipFill>
        <p:spPr>
          <a:xfrm>
            <a:off x="4455525" y="271250"/>
            <a:ext cx="4545600" cy="2695150"/>
          </a:xfrm>
          <a:prstGeom prst="rect">
            <a:avLst/>
          </a:prstGeom>
          <a:noFill/>
          <a:ln>
            <a:noFill/>
          </a:ln>
        </p:spPr>
      </p:pic>
      <p:sp>
        <p:nvSpPr>
          <p:cNvPr id="132" name="Google Shape;132;p19"/>
          <p:cNvSpPr txBox="1"/>
          <p:nvPr/>
        </p:nvSpPr>
        <p:spPr>
          <a:xfrm>
            <a:off x="4455525" y="229350"/>
            <a:ext cx="45048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b="1" lang="en-GB" sz="2400">
                <a:solidFill>
                  <a:schemeClr val="accent5"/>
                </a:solidFill>
                <a:latin typeface="Helvetica Neue"/>
                <a:ea typeface="Helvetica Neue"/>
                <a:cs typeface="Helvetica Neue"/>
                <a:sym typeface="Helvetica Neue"/>
              </a:rPr>
              <a:t>Los juegos de quedarse “congelados” le ayuda </a:t>
            </a:r>
            <a:endParaRPr b="1" sz="2400">
              <a:solidFill>
                <a:schemeClr val="accent5"/>
              </a:solidFill>
              <a:latin typeface="Helvetica Neue"/>
              <a:ea typeface="Helvetica Neue"/>
              <a:cs typeface="Helvetica Neue"/>
              <a:sym typeface="Helvetica Neue"/>
            </a:endParaRPr>
          </a:p>
          <a:p>
            <a:pPr indent="0" lvl="0" marL="0" rtl="0" algn="ctr">
              <a:spcBef>
                <a:spcPts val="0"/>
              </a:spcBef>
              <a:spcAft>
                <a:spcPts val="0"/>
              </a:spcAft>
              <a:buNone/>
            </a:pPr>
            <a:r>
              <a:rPr b="1" lang="en-GB" sz="2400">
                <a:solidFill>
                  <a:schemeClr val="accent5"/>
                </a:solidFill>
                <a:latin typeface="Helvetica Neue"/>
                <a:ea typeface="Helvetica Neue"/>
                <a:cs typeface="Helvetica Neue"/>
                <a:sym typeface="Helvetica Neue"/>
              </a:rPr>
              <a:t>a los niños a practicar </a:t>
            </a:r>
            <a:endParaRPr b="1" sz="2400">
              <a:solidFill>
                <a:schemeClr val="accent5"/>
              </a:solidFill>
              <a:latin typeface="Helvetica Neue"/>
              <a:ea typeface="Helvetica Neue"/>
              <a:cs typeface="Helvetica Neue"/>
              <a:sym typeface="Helvetica Neue"/>
            </a:endParaRPr>
          </a:p>
          <a:p>
            <a:pPr indent="0" lvl="0" marL="0" rtl="0" algn="ctr">
              <a:spcBef>
                <a:spcPts val="0"/>
              </a:spcBef>
              <a:spcAft>
                <a:spcPts val="0"/>
              </a:spcAft>
              <a:buNone/>
            </a:pPr>
            <a:r>
              <a:rPr b="1" lang="en-GB" sz="2400">
                <a:solidFill>
                  <a:schemeClr val="accent5"/>
                </a:solidFill>
                <a:latin typeface="Helvetica Neue"/>
                <a:ea typeface="Helvetica Neue"/>
                <a:cs typeface="Helvetica Neue"/>
                <a:sym typeface="Helvetica Neue"/>
              </a:rPr>
              <a:t>cómo detenerse.</a:t>
            </a:r>
            <a:endParaRPr b="1" sz="2400">
              <a:solidFill>
                <a:schemeClr val="accent5"/>
              </a:solidFill>
              <a:highlight>
                <a:srgbClr val="FFFF00"/>
              </a:highlight>
              <a:latin typeface="Helvetica Neue"/>
              <a:ea typeface="Helvetica Neue"/>
              <a:cs typeface="Helvetica Neue"/>
              <a:sym typeface="Helvetica Neue"/>
            </a:endParaRPr>
          </a:p>
          <a:p>
            <a:pPr indent="0" lvl="0" marL="0" rtl="0" algn="ctr">
              <a:spcBef>
                <a:spcPts val="0"/>
              </a:spcBef>
              <a:spcAft>
                <a:spcPts val="0"/>
              </a:spcAft>
              <a:buNone/>
            </a:pPr>
            <a:r>
              <a:t/>
            </a:r>
            <a:endParaRPr sz="1100">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rgbClr val="434343"/>
                </a:solidFill>
                <a:latin typeface="Helvetica Neue"/>
                <a:ea typeface="Helvetica Neue"/>
                <a:cs typeface="Helvetica Neue"/>
                <a:sym typeface="Helvetica Neue"/>
              </a:rPr>
              <a:t>Los bebés aprenden palabras de movimiento cuando estamos haciendo cada uno de ellos por separado.</a:t>
            </a:r>
            <a:endParaRPr sz="1800">
              <a:solidFill>
                <a:srgbClr val="434343"/>
              </a:solidFill>
              <a:latin typeface="Helvetica Neue"/>
              <a:ea typeface="Helvetica Neue"/>
              <a:cs typeface="Helvetica Neue"/>
              <a:sym typeface="Helvetica Neue"/>
            </a:endParaRPr>
          </a:p>
          <a:p>
            <a:pPr indent="0" lvl="0" marL="0" rtl="0" algn="l">
              <a:spcBef>
                <a:spcPts val="0"/>
              </a:spcBef>
              <a:spcAft>
                <a:spcPts val="0"/>
              </a:spcAft>
              <a:buNone/>
            </a:pPr>
            <a:r>
              <a:t/>
            </a:r>
            <a:endParaRPr sz="1800">
              <a:solidFill>
                <a:srgbClr val="434343"/>
              </a:solidFill>
              <a:latin typeface="Helvetica Neue"/>
              <a:ea typeface="Helvetica Neue"/>
              <a:cs typeface="Helvetica Neue"/>
              <a:sym typeface="Helvetica Neue"/>
            </a:endParaRPr>
          </a:p>
        </p:txBody>
      </p:sp>
      <p:sp>
        <p:nvSpPr>
          <p:cNvPr id="133" name="Google Shape;133;p19"/>
          <p:cNvSpPr txBox="1"/>
          <p:nvPr/>
        </p:nvSpPr>
        <p:spPr>
          <a:xfrm rot="-350169">
            <a:off x="1570515" y="988720"/>
            <a:ext cx="1103419" cy="354035"/>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Helvetica Neue"/>
                <a:ea typeface="Helvetica Neue"/>
                <a:cs typeface="Helvetica Neue"/>
                <a:sym typeface="Helvetica Neue"/>
              </a:rPr>
              <a:t>¡Caminemos!</a:t>
            </a:r>
            <a:endParaRPr b="1" sz="11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0"/>
          <p:cNvPicPr preferRelativeResize="0"/>
          <p:nvPr/>
        </p:nvPicPr>
        <p:blipFill>
          <a:blip r:embed="rId3">
            <a:alphaModFix/>
          </a:blip>
          <a:stretch>
            <a:fillRect/>
          </a:stretch>
        </p:blipFill>
        <p:spPr>
          <a:xfrm>
            <a:off x="0" y="0"/>
            <a:ext cx="9144003" cy="5143490"/>
          </a:xfrm>
          <a:prstGeom prst="rect">
            <a:avLst/>
          </a:prstGeom>
          <a:noFill/>
          <a:ln>
            <a:noFill/>
          </a:ln>
        </p:spPr>
      </p:pic>
      <p:sp>
        <p:nvSpPr>
          <p:cNvPr id="139" name="Google Shape;139;p20"/>
          <p:cNvSpPr txBox="1"/>
          <p:nvPr/>
        </p:nvSpPr>
        <p:spPr>
          <a:xfrm>
            <a:off x="5323125" y="774725"/>
            <a:ext cx="19740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Hablemos y cantemos acerca de las ilustraciones del libro.</a:t>
            </a:r>
            <a:endParaRPr sz="1200">
              <a:solidFill>
                <a:schemeClr val="dk1"/>
              </a:solidFill>
            </a:endParaRPr>
          </a:p>
        </p:txBody>
      </p:sp>
      <p:sp>
        <p:nvSpPr>
          <p:cNvPr id="140" name="Google Shape;140;p20"/>
          <p:cNvSpPr/>
          <p:nvPr/>
        </p:nvSpPr>
        <p:spPr>
          <a:xfrm>
            <a:off x="5332050" y="1891000"/>
            <a:ext cx="1965000" cy="1503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6211800" y="2241950"/>
            <a:ext cx="1843800" cy="62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txBox="1"/>
          <p:nvPr/>
        </p:nvSpPr>
        <p:spPr>
          <a:xfrm>
            <a:off x="5323125" y="2069950"/>
            <a:ext cx="31674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dk1"/>
                </a:solidFill>
                <a:uFill>
                  <a:noFill/>
                </a:uFill>
                <a:latin typeface="Helvetica Neue"/>
                <a:ea typeface="Helvetica Neue"/>
                <a:cs typeface="Helvetica Neue"/>
                <a:sym typeface="Helvetica Neue"/>
                <a:hlinkClick r:id="rId4">
                  <a:extLst>
                    <a:ext uri="{A12FA001-AC4F-418D-AE19-62706E023703}">
                      <ahyp:hlinkClr val="tx"/>
                    </a:ext>
                  </a:extLst>
                </a:hlinkClick>
              </a:rPr>
              <a:t>La Ranita Verde </a:t>
            </a:r>
            <a:endParaRPr b="1" sz="16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600">
                <a:solidFill>
                  <a:schemeClr val="dk1"/>
                </a:solidFill>
                <a:latin typeface="Helvetica Neue"/>
                <a:ea typeface="Helvetica Neue"/>
                <a:cs typeface="Helvetica Neue"/>
                <a:sym typeface="Helvetica Neue"/>
              </a:rPr>
              <a:t>La ranita verde se puso a cantar.</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600">
                <a:solidFill>
                  <a:schemeClr val="dk1"/>
                </a:solidFill>
                <a:latin typeface="Helvetica Neue"/>
                <a:ea typeface="Helvetica Neue"/>
                <a:cs typeface="Helvetica Neue"/>
                <a:sym typeface="Helvetica Neue"/>
              </a:rPr>
              <a:t>Llueve sobre el campo, </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600">
                <a:solidFill>
                  <a:schemeClr val="dk1"/>
                </a:solidFill>
                <a:latin typeface="Helvetica Neue"/>
                <a:ea typeface="Helvetica Neue"/>
                <a:cs typeface="Helvetica Neue"/>
                <a:sym typeface="Helvetica Neue"/>
              </a:rPr>
              <a:t>llueve sobre el mar.</a:t>
            </a:r>
            <a:endParaRPr sz="1600">
              <a:solidFill>
                <a:schemeClr val="dk1"/>
              </a:solidFill>
              <a:latin typeface="Helvetica Neue"/>
              <a:ea typeface="Helvetica Neue"/>
              <a:cs typeface="Helvetica Neue"/>
              <a:sym typeface="Helvetica Neue"/>
            </a:endParaRPr>
          </a:p>
        </p:txBody>
      </p:sp>
      <p:pic>
        <p:nvPicPr>
          <p:cNvPr id="143" name="Google Shape;143;p20"/>
          <p:cNvPicPr preferRelativeResize="0"/>
          <p:nvPr/>
        </p:nvPicPr>
        <p:blipFill>
          <a:blip r:embed="rId5">
            <a:alphaModFix/>
          </a:blip>
          <a:stretch>
            <a:fillRect/>
          </a:stretch>
        </p:blipFill>
        <p:spPr>
          <a:xfrm>
            <a:off x="57150" y="238125"/>
            <a:ext cx="4857775" cy="3524250"/>
          </a:xfrm>
          <a:prstGeom prst="rect">
            <a:avLst/>
          </a:prstGeom>
          <a:noFill/>
          <a:ln>
            <a:noFill/>
          </a:ln>
        </p:spPr>
      </p:pic>
      <p:sp>
        <p:nvSpPr>
          <p:cNvPr id="144" name="Google Shape;144;p20"/>
          <p:cNvSpPr txBox="1"/>
          <p:nvPr/>
        </p:nvSpPr>
        <p:spPr>
          <a:xfrm>
            <a:off x="345175" y="608600"/>
            <a:ext cx="4388700" cy="294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FF5600"/>
                </a:solidFill>
                <a:latin typeface="Helvetica Neue"/>
                <a:ea typeface="Helvetica Neue"/>
                <a:cs typeface="Helvetica Neue"/>
                <a:sym typeface="Helvetica Neue"/>
              </a:rPr>
              <a:t>A nuestros bebés </a:t>
            </a:r>
            <a:endParaRPr b="1" sz="2800">
              <a:solidFill>
                <a:srgbClr val="FF5600"/>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rgbClr val="FF5600"/>
                </a:solidFill>
                <a:latin typeface="Helvetica Neue"/>
                <a:ea typeface="Helvetica Neue"/>
                <a:cs typeface="Helvetica Neue"/>
                <a:sym typeface="Helvetica Neue"/>
              </a:rPr>
              <a:t>les encanta escuchar </a:t>
            </a:r>
            <a:endParaRPr b="1" sz="2800">
              <a:solidFill>
                <a:srgbClr val="FF5600"/>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rgbClr val="FF5600"/>
                </a:solidFill>
                <a:latin typeface="Helvetica Neue"/>
                <a:ea typeface="Helvetica Neue"/>
                <a:cs typeface="Helvetica Neue"/>
                <a:sym typeface="Helvetica Neue"/>
              </a:rPr>
              <a:t>e imitar los sonidos </a:t>
            </a:r>
            <a:endParaRPr b="1" sz="2800">
              <a:solidFill>
                <a:srgbClr val="FF5600"/>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rgbClr val="FF5600"/>
                </a:solidFill>
                <a:latin typeface="Helvetica Neue"/>
                <a:ea typeface="Helvetica Neue"/>
                <a:cs typeface="Helvetica Neue"/>
                <a:sym typeface="Helvetica Neue"/>
              </a:rPr>
              <a:t>de los animales.</a:t>
            </a:r>
            <a:endParaRPr b="1" sz="2800">
              <a:solidFill>
                <a:srgbClr val="FF5600"/>
              </a:solidFill>
              <a:latin typeface="Helvetica Neue"/>
              <a:ea typeface="Helvetica Neue"/>
              <a:cs typeface="Helvetica Neue"/>
              <a:sym typeface="Helvetica Neue"/>
            </a:endParaRPr>
          </a:p>
          <a:p>
            <a:pPr indent="0" lvl="0" marL="0" rtl="0" algn="ctr">
              <a:spcBef>
                <a:spcPts val="0"/>
              </a:spcBef>
              <a:spcAft>
                <a:spcPts val="0"/>
              </a:spcAft>
              <a:buNone/>
            </a:pPr>
            <a:r>
              <a:t/>
            </a:r>
            <a:endParaRPr sz="1100">
              <a:solidFill>
                <a:srgbClr val="85200C"/>
              </a:solidFill>
            </a:endParaRPr>
          </a:p>
          <a:p>
            <a:pPr indent="0" lvl="0" marL="0" rtl="0" algn="ctr">
              <a:spcBef>
                <a:spcPts val="0"/>
              </a:spcBef>
              <a:spcAft>
                <a:spcPts val="0"/>
              </a:spcAft>
              <a:buNone/>
            </a:pPr>
            <a:r>
              <a:t/>
            </a:r>
            <a:endParaRPr>
              <a:solidFill>
                <a:srgbClr val="434343"/>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chemeClr val="dk1"/>
                </a:solidFill>
                <a:latin typeface="Helvetica Neue"/>
                <a:ea typeface="Helvetica Neue"/>
                <a:cs typeface="Helvetica Neue"/>
                <a:sym typeface="Helvetica Neue"/>
              </a:rPr>
              <a:t>Hacer los sonidos de los animales </a:t>
            </a:r>
            <a:endParaRPr>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GB">
                <a:solidFill>
                  <a:schemeClr val="dk1"/>
                </a:solidFill>
                <a:latin typeface="Helvetica Neue"/>
                <a:ea typeface="Helvetica Neue"/>
                <a:cs typeface="Helvetica Neue"/>
                <a:sym typeface="Helvetica Neue"/>
              </a:rPr>
              <a:t>le ayuda a los niños a distinguir los pequeños sonidos que existen en las palabras. </a:t>
            </a:r>
            <a:endParaRPr>
              <a:solidFill>
                <a:schemeClr val="dk1"/>
              </a:solidFill>
              <a:latin typeface="Helvetica Neue"/>
              <a:ea typeface="Helvetica Neue"/>
              <a:cs typeface="Helvetica Neue"/>
              <a:sym typeface="Helvetica Neue"/>
            </a:endParaRPr>
          </a:p>
        </p:txBody>
      </p:sp>
      <p:sp>
        <p:nvSpPr>
          <p:cNvPr id="145" name="Google Shape;145;p20"/>
          <p:cNvSpPr/>
          <p:nvPr/>
        </p:nvSpPr>
        <p:spPr>
          <a:xfrm>
            <a:off x="1571625" y="3968125"/>
            <a:ext cx="2400300" cy="23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txBox="1"/>
          <p:nvPr/>
        </p:nvSpPr>
        <p:spPr>
          <a:xfrm>
            <a:off x="1528750" y="4011000"/>
            <a:ext cx="22407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dk1"/>
                </a:solidFill>
                <a:uFill>
                  <a:noFill/>
                </a:uFill>
                <a:latin typeface="Helvetica Neue"/>
                <a:ea typeface="Helvetica Neue"/>
                <a:cs typeface="Helvetica Neue"/>
                <a:sym typeface="Helvetica Neue"/>
                <a:hlinkClick r:id="rId6">
                  <a:extLst>
                    <a:ext uri="{A12FA001-AC4F-418D-AE19-62706E023703}">
                      <ahyp:hlinkClr val="tx"/>
                    </a:ext>
                  </a:extLst>
                </a:hlinkClick>
              </a:rPr>
              <a:t>Los pollitos</a:t>
            </a:r>
            <a:endParaRPr b="1" sz="2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2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1"/>
          <p:cNvPicPr preferRelativeResize="0"/>
          <p:nvPr/>
        </p:nvPicPr>
        <p:blipFill>
          <a:blip r:embed="rId3">
            <a:alphaModFix/>
          </a:blip>
          <a:stretch>
            <a:fillRect/>
          </a:stretch>
        </p:blipFill>
        <p:spPr>
          <a:xfrm>
            <a:off x="0" y="0"/>
            <a:ext cx="9144003" cy="5143490"/>
          </a:xfrm>
          <a:prstGeom prst="rect">
            <a:avLst/>
          </a:prstGeom>
          <a:noFill/>
          <a:ln>
            <a:noFill/>
          </a:ln>
        </p:spPr>
      </p:pic>
      <p:sp>
        <p:nvSpPr>
          <p:cNvPr id="152" name="Google Shape;152;p21"/>
          <p:cNvSpPr/>
          <p:nvPr/>
        </p:nvSpPr>
        <p:spPr>
          <a:xfrm>
            <a:off x="5597350" y="3025600"/>
            <a:ext cx="2488200" cy="60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txBox="1"/>
          <p:nvPr/>
        </p:nvSpPr>
        <p:spPr>
          <a:xfrm>
            <a:off x="5563075" y="3025600"/>
            <a:ext cx="2522400" cy="431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uFill>
                  <a:noFill/>
                </a:uFill>
                <a:latin typeface="Helvetica Neue"/>
                <a:ea typeface="Helvetica Neue"/>
                <a:cs typeface="Helvetica Neue"/>
                <a:sym typeface="Helvetica Neue"/>
                <a:hlinkClick r:id="rId4">
                  <a:extLst>
                    <a:ext uri="{A12FA001-AC4F-418D-AE19-62706E023703}">
                      <ahyp:hlinkClr val="tx"/>
                    </a:ext>
                  </a:extLst>
                </a:hlinkClick>
              </a:rPr>
              <a:t>El escarabajo maracas</a:t>
            </a:r>
            <a:endParaRPr b="1" sz="2900">
              <a:solidFill>
                <a:schemeClr val="dk1"/>
              </a:solidFill>
              <a:latin typeface="Helvetica Neue"/>
              <a:ea typeface="Helvetica Neue"/>
              <a:cs typeface="Helvetica Neue"/>
              <a:sym typeface="Helvetica Neue"/>
            </a:endParaRPr>
          </a:p>
        </p:txBody>
      </p:sp>
      <p:sp>
        <p:nvSpPr>
          <p:cNvPr id="154" name="Google Shape;154;p21"/>
          <p:cNvSpPr/>
          <p:nvPr/>
        </p:nvSpPr>
        <p:spPr>
          <a:xfrm>
            <a:off x="2411025" y="850950"/>
            <a:ext cx="1380300" cy="84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1"/>
          <p:cNvSpPr txBox="1"/>
          <p:nvPr/>
        </p:nvSpPr>
        <p:spPr>
          <a:xfrm>
            <a:off x="426825" y="2922525"/>
            <a:ext cx="2190300" cy="1754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dk1"/>
                </a:solidFill>
                <a:uFill>
                  <a:noFill/>
                </a:uFill>
                <a:latin typeface="Helvetica Neue"/>
                <a:ea typeface="Helvetica Neue"/>
                <a:cs typeface="Helvetica Neue"/>
                <a:sym typeface="Helvetica Neue"/>
                <a:hlinkClick r:id="rId5">
                  <a:extLst>
                    <a:ext uri="{A12FA001-AC4F-418D-AE19-62706E023703}">
                      <ahyp:hlinkClr val="tx"/>
                    </a:ext>
                  </a:extLst>
                </a:hlinkClick>
              </a:rPr>
              <a:t>A ordenar</a:t>
            </a:r>
            <a:endParaRPr b="1"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A ordenar, a ordenar.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Todos vamos a ordenar.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A ordenar, a ordenar.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200">
                <a:solidFill>
                  <a:schemeClr val="dk1"/>
                </a:solidFill>
                <a:latin typeface="Helvetica Neue"/>
                <a:ea typeface="Helvetica Neue"/>
                <a:cs typeface="Helvetica Neue"/>
                <a:sym typeface="Helvetica Neue"/>
              </a:rPr>
              <a:t>Todos a ordenar.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434343"/>
              </a:solidFill>
              <a:latin typeface="Helvetica Neue"/>
              <a:ea typeface="Helvetica Neue"/>
              <a:cs typeface="Helvetica Neue"/>
              <a:sym typeface="Helvetica Neue"/>
            </a:endParaRPr>
          </a:p>
          <a:p>
            <a:pPr indent="0" lvl="0" marL="0" rtl="0" algn="l">
              <a:spcBef>
                <a:spcPts val="0"/>
              </a:spcBef>
              <a:spcAft>
                <a:spcPts val="0"/>
              </a:spcAft>
              <a:buNone/>
            </a:pPr>
            <a:r>
              <a:rPr lang="en-GB" sz="1000">
                <a:solidFill>
                  <a:schemeClr val="accent5"/>
                </a:solidFill>
                <a:latin typeface="Helvetica Neue"/>
                <a:ea typeface="Helvetica Neue"/>
                <a:cs typeface="Helvetica Neue"/>
                <a:sym typeface="Helvetica Neue"/>
              </a:rPr>
              <a:t>Cuando limpiamos y recogemos, siempre es más divertido si lo hacemos cantando.</a:t>
            </a:r>
            <a:endParaRPr sz="1000">
              <a:solidFill>
                <a:schemeClr val="accent5"/>
              </a:solidFill>
              <a:latin typeface="Helvetica Neue"/>
              <a:ea typeface="Helvetica Neue"/>
              <a:cs typeface="Helvetica Neue"/>
              <a:sym typeface="Helvetica Neue"/>
            </a:endParaRPr>
          </a:p>
        </p:txBody>
      </p:sp>
      <p:pic>
        <p:nvPicPr>
          <p:cNvPr id="156" name="Google Shape;156;p21"/>
          <p:cNvPicPr preferRelativeResize="0"/>
          <p:nvPr/>
        </p:nvPicPr>
        <p:blipFill rotWithShape="1">
          <a:blip r:embed="rId6">
            <a:alphaModFix/>
          </a:blip>
          <a:srcRect b="0" l="0" r="3901" t="3772"/>
          <a:stretch/>
        </p:blipFill>
        <p:spPr>
          <a:xfrm>
            <a:off x="4162425" y="180975"/>
            <a:ext cx="4924425" cy="2310725"/>
          </a:xfrm>
          <a:prstGeom prst="rect">
            <a:avLst/>
          </a:prstGeom>
          <a:noFill/>
          <a:ln>
            <a:noFill/>
          </a:ln>
        </p:spPr>
      </p:pic>
      <p:sp>
        <p:nvSpPr>
          <p:cNvPr id="157" name="Google Shape;157;p21"/>
          <p:cNvSpPr txBox="1"/>
          <p:nvPr/>
        </p:nvSpPr>
        <p:spPr>
          <a:xfrm>
            <a:off x="4230025" y="428825"/>
            <a:ext cx="47427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E69138"/>
                </a:solidFill>
                <a:latin typeface="Helvetica Neue"/>
                <a:ea typeface="Helvetica Neue"/>
                <a:cs typeface="Helvetica Neue"/>
                <a:sym typeface="Helvetica Neue"/>
              </a:rPr>
              <a:t>Cambiemos las palabras de las canciones </a:t>
            </a:r>
            <a:endParaRPr b="1" sz="2800">
              <a:solidFill>
                <a:srgbClr val="E69138"/>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rgbClr val="E69138"/>
                </a:solidFill>
                <a:latin typeface="Helvetica Neue"/>
                <a:ea typeface="Helvetica Neue"/>
                <a:cs typeface="Helvetica Neue"/>
                <a:sym typeface="Helvetica Neue"/>
              </a:rPr>
              <a:t>y, así, las hacemos</a:t>
            </a:r>
            <a:endParaRPr b="1" sz="2800">
              <a:solidFill>
                <a:srgbClr val="E69138"/>
              </a:solidFill>
              <a:latin typeface="Helvetica Neue"/>
              <a:ea typeface="Helvetica Neue"/>
              <a:cs typeface="Helvetica Neue"/>
              <a:sym typeface="Helvetica Neue"/>
            </a:endParaRPr>
          </a:p>
          <a:p>
            <a:pPr indent="0" lvl="0" marL="0" rtl="0" algn="ctr">
              <a:spcBef>
                <a:spcPts val="0"/>
              </a:spcBef>
              <a:spcAft>
                <a:spcPts val="0"/>
              </a:spcAft>
              <a:buNone/>
            </a:pPr>
            <a:r>
              <a:rPr b="1" lang="en-GB" sz="2800">
                <a:solidFill>
                  <a:srgbClr val="E69138"/>
                </a:solidFill>
                <a:latin typeface="Helvetica Neue"/>
                <a:ea typeface="Helvetica Neue"/>
                <a:cs typeface="Helvetica Neue"/>
                <a:sym typeface="Helvetica Neue"/>
              </a:rPr>
              <a:t>más divertidas.</a:t>
            </a:r>
            <a:endParaRPr b="1" sz="2800">
              <a:solidFill>
                <a:srgbClr val="E69138"/>
              </a:solidFill>
              <a:latin typeface="Helvetica Neue"/>
              <a:ea typeface="Helvetica Neue"/>
              <a:cs typeface="Helvetica Neue"/>
              <a:sym typeface="Helvetica Neue"/>
            </a:endParaRPr>
          </a:p>
        </p:txBody>
      </p:sp>
      <p:sp>
        <p:nvSpPr>
          <p:cNvPr id="158" name="Google Shape;158;p21"/>
          <p:cNvSpPr/>
          <p:nvPr/>
        </p:nvSpPr>
        <p:spPr>
          <a:xfrm>
            <a:off x="384675" y="714375"/>
            <a:ext cx="1737000" cy="1908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txBox="1"/>
          <p:nvPr/>
        </p:nvSpPr>
        <p:spPr>
          <a:xfrm>
            <a:off x="426825" y="360375"/>
            <a:ext cx="2522400" cy="2262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Chiqui, chiqui, chiqui</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chiqui, chiqui, cha</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yo tengo unas maracas</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que no paran de sonar.</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Chiqui, chiqui, chiqui</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chiqui, chiqui, cha</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con el escarabajo</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500">
                <a:solidFill>
                  <a:schemeClr val="dk1"/>
                </a:solidFill>
                <a:latin typeface="Helvetica Neue"/>
                <a:ea typeface="Helvetica Neue"/>
                <a:cs typeface="Helvetica Neue"/>
                <a:sym typeface="Helvetica Neue"/>
              </a:rPr>
              <a:t>las maracas sonarán.</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