
<file path=[Content_Types].xml><?xml version="1.0" encoding="utf-8"?>
<Types xmlns="http://schemas.openxmlformats.org/package/2006/content-types">
  <Default ContentType="image/jpeg" Extension="jpg"/>
  <Default ContentType="application/xml" Extension="xml"/>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70" r:id="rId4"/>
    <p:sldMasterId id="2147483671"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mgol.net/mgol-hatchlings/songs-and-rhymes/"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18117827d0b_2_5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7" name="Google Shape;97;g18117827d0b_2_5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18117827d0b_2_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g18117827d0b_2_9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18117827d0b_2_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0" name="Google Shape;150;g18117827d0b_2_9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sz="1600">
                <a:solidFill>
                  <a:schemeClr val="dk1"/>
                </a:solidFill>
              </a:rPr>
              <a:t>Slide 9.  Hokey Pokey</a:t>
            </a:r>
            <a:endParaRPr b="1" sz="1600">
              <a:solidFill>
                <a:schemeClr val="dk1"/>
              </a:solidFill>
            </a:endParaRPr>
          </a:p>
          <a:p>
            <a:pPr indent="0" lvl="0" marL="0" rtl="0" algn="l">
              <a:lnSpc>
                <a:spcPct val="115000"/>
              </a:lnSpc>
              <a:spcBef>
                <a:spcPts val="2400"/>
              </a:spcBef>
              <a:spcAft>
                <a:spcPts val="0"/>
              </a:spcAft>
              <a:buClr>
                <a:schemeClr val="dk1"/>
              </a:buClr>
              <a:buSzPts val="1100"/>
              <a:buFont typeface="Arial"/>
              <a:buNone/>
            </a:pPr>
            <a:r>
              <a:rPr lang="en" sz="1200">
                <a:solidFill>
                  <a:srgbClr val="7030A0"/>
                </a:solidFill>
              </a:rPr>
              <a:t>Raise your hand if you like dancing. </a:t>
            </a:r>
            <a:r>
              <a:rPr i="1" lang="en" sz="1200">
                <a:solidFill>
                  <a:schemeClr val="dk1"/>
                </a:solidFill>
              </a:rPr>
              <a:t>(Pause while people raise their hands.)  </a:t>
            </a:r>
            <a:r>
              <a:rPr lang="en" sz="1200">
                <a:solidFill>
                  <a:srgbClr val="7030A0"/>
                </a:solidFill>
              </a:rPr>
              <a:t>I love dancing. Moving to music is good exercise and choosing music you love makes it even better. When babies are gently rocked or swayed, it reminds them of when they were in the womb, and it is comforting. One reason to learn songs well enough to feel you have them “in your pocket”, ready to be pulled out whenever you want, is that knowing songs makes it easy to sing and dance with your baby.  Again, don’t wait! It is best to start singing and dancing with your baby now (as long as your pregnancy doesn’t have any restrictions). </a:t>
            </a:r>
            <a:endParaRPr sz="1200">
              <a:solidFill>
                <a:srgbClr val="7030A0"/>
              </a:solidFill>
              <a:highlight>
                <a:srgbClr val="FFFF00"/>
              </a:highlight>
            </a:endParaRPr>
          </a:p>
          <a:p>
            <a:pPr indent="0" lvl="0" marL="0" rtl="0" algn="l">
              <a:lnSpc>
                <a:spcPct val="115000"/>
              </a:lnSpc>
              <a:spcBef>
                <a:spcPts val="1200"/>
              </a:spcBef>
              <a:spcAft>
                <a:spcPts val="0"/>
              </a:spcAft>
              <a:buClr>
                <a:schemeClr val="dk1"/>
              </a:buClr>
              <a:buSzPts val="1100"/>
              <a:buFont typeface="Arial"/>
              <a:buNone/>
            </a:pPr>
            <a:r>
              <a:rPr lang="en" sz="1200">
                <a:solidFill>
                  <a:srgbClr val="7030A0"/>
                </a:solidFill>
              </a:rPr>
              <a:t>Does anyone here know the Hokey Pokey?  If you want to stand up and join in, that’s great. If you are just too tired or don’t want to stand up since your entire picture might not fit on the screen, feel free to stay seated and do the motions from your seat. The words have been changed to let your children know that you love them.</a:t>
            </a:r>
            <a:endParaRPr sz="1200">
              <a:solidFill>
                <a:srgbClr val="7030A0"/>
              </a:solidFill>
            </a:endParaRPr>
          </a:p>
          <a:p>
            <a:pPr indent="0" lvl="0" marL="0" rtl="0" algn="l">
              <a:lnSpc>
                <a:spcPct val="115000"/>
              </a:lnSpc>
              <a:spcBef>
                <a:spcPts val="1200"/>
              </a:spcBef>
              <a:spcAft>
                <a:spcPts val="0"/>
              </a:spcAft>
              <a:buClr>
                <a:schemeClr val="dk1"/>
              </a:buClr>
              <a:buSzPts val="1100"/>
              <a:buFont typeface="Arial"/>
              <a:buNone/>
            </a:pPr>
            <a:r>
              <a:rPr b="1" lang="en" sz="1200">
                <a:solidFill>
                  <a:schemeClr val="dk1"/>
                </a:solidFill>
                <a:highlight>
                  <a:srgbClr val="FFFF00"/>
                </a:highlight>
              </a:rPr>
              <a:t>(STOP SCREEN SHARE)</a:t>
            </a:r>
            <a:endParaRPr sz="1200">
              <a:solidFill>
                <a:srgbClr val="7030A0"/>
              </a:solidFill>
            </a:endParaRPr>
          </a:p>
          <a:p>
            <a:pPr indent="0" lvl="0" marL="457200" rtl="0" algn="l">
              <a:lnSpc>
                <a:spcPct val="115000"/>
              </a:lnSpc>
              <a:spcBef>
                <a:spcPts val="1200"/>
              </a:spcBef>
              <a:spcAft>
                <a:spcPts val="0"/>
              </a:spcAft>
              <a:buClr>
                <a:schemeClr val="dk1"/>
              </a:buClr>
              <a:buSzPts val="1100"/>
              <a:buFont typeface="Arial"/>
              <a:buNone/>
            </a:pPr>
            <a:r>
              <a:rPr lang="en" sz="1200">
                <a:solidFill>
                  <a:srgbClr val="7030A0"/>
                </a:solidFill>
              </a:rPr>
              <a:t>𝄞You put your hand in, you take your hand out. </a:t>
            </a:r>
            <a:r>
              <a:rPr i="1" lang="en" sz="1200">
                <a:solidFill>
                  <a:schemeClr val="dk1"/>
                </a:solidFill>
              </a:rPr>
              <a:t>(Put one hand in front)</a:t>
            </a:r>
            <a:endParaRPr i="1" sz="1200">
              <a:solidFill>
                <a:schemeClr val="dk1"/>
              </a:solidFill>
            </a:endParaRPr>
          </a:p>
          <a:p>
            <a:pPr indent="0" lvl="0" marL="457200" rtl="0" algn="l">
              <a:lnSpc>
                <a:spcPct val="115000"/>
              </a:lnSpc>
              <a:spcBef>
                <a:spcPts val="0"/>
              </a:spcBef>
              <a:spcAft>
                <a:spcPts val="0"/>
              </a:spcAft>
              <a:buClr>
                <a:schemeClr val="dk1"/>
              </a:buClr>
              <a:buSzPts val="1100"/>
              <a:buFont typeface="Arial"/>
              <a:buNone/>
            </a:pPr>
            <a:r>
              <a:rPr lang="en" sz="1200">
                <a:solidFill>
                  <a:srgbClr val="7030A0"/>
                </a:solidFill>
              </a:rPr>
              <a:t>You put your hand in and you shake it all about. </a:t>
            </a:r>
            <a:r>
              <a:rPr i="1" lang="en" sz="1200">
                <a:solidFill>
                  <a:schemeClr val="dk1"/>
                </a:solidFill>
              </a:rPr>
              <a:t>(Put one hand in front)</a:t>
            </a:r>
            <a:endParaRPr sz="1200">
              <a:solidFill>
                <a:schemeClr val="dk1"/>
              </a:solidFill>
            </a:endParaRPr>
          </a:p>
          <a:p>
            <a:pPr indent="0" lvl="0" marL="457200" rtl="0" algn="l">
              <a:lnSpc>
                <a:spcPct val="115000"/>
              </a:lnSpc>
              <a:spcBef>
                <a:spcPts val="0"/>
              </a:spcBef>
              <a:spcAft>
                <a:spcPts val="0"/>
              </a:spcAft>
              <a:buClr>
                <a:schemeClr val="dk1"/>
              </a:buClr>
              <a:buSzPts val="1100"/>
              <a:buFont typeface="Arial"/>
              <a:buNone/>
            </a:pPr>
            <a:r>
              <a:rPr lang="en" sz="1200">
                <a:solidFill>
                  <a:srgbClr val="7030A0"/>
                </a:solidFill>
              </a:rPr>
              <a:t>You do the Hokey Pokey and you give a little shout:</a:t>
            </a:r>
            <a:r>
              <a:rPr lang="en" sz="1200">
                <a:solidFill>
                  <a:schemeClr val="dk1"/>
                </a:solidFill>
                <a:highlight>
                  <a:schemeClr val="lt1"/>
                </a:highlight>
              </a:rPr>
              <a:t> </a:t>
            </a:r>
            <a:r>
              <a:rPr i="1" lang="en" sz="1200">
                <a:solidFill>
                  <a:schemeClr val="dk1"/>
                </a:solidFill>
                <a:highlight>
                  <a:schemeClr val="lt1"/>
                </a:highlight>
              </a:rPr>
              <a:t>(Cup hands in front of mouth)</a:t>
            </a:r>
            <a:endParaRPr i="1" sz="1200">
              <a:solidFill>
                <a:schemeClr val="dk1"/>
              </a:solidFill>
              <a:highlight>
                <a:schemeClr val="lt1"/>
              </a:highlight>
            </a:endParaRPr>
          </a:p>
          <a:p>
            <a:pPr indent="0" lvl="0" marL="457200" rtl="0" algn="l">
              <a:lnSpc>
                <a:spcPct val="115000"/>
              </a:lnSpc>
              <a:spcBef>
                <a:spcPts val="0"/>
              </a:spcBef>
              <a:spcAft>
                <a:spcPts val="0"/>
              </a:spcAft>
              <a:buClr>
                <a:schemeClr val="dk1"/>
              </a:buClr>
              <a:buSzPts val="1100"/>
              <a:buFont typeface="Arial"/>
              <a:buNone/>
            </a:pPr>
            <a:r>
              <a:rPr lang="en" sz="1200">
                <a:solidFill>
                  <a:srgbClr val="7030A0"/>
                </a:solidFill>
              </a:rPr>
              <a:t>“I love you without a doubt.. Hug!” </a:t>
            </a:r>
            <a:r>
              <a:rPr lang="en" sz="1200">
                <a:solidFill>
                  <a:schemeClr val="dk1"/>
                </a:solidFill>
              </a:rPr>
              <a:t> </a:t>
            </a:r>
            <a:r>
              <a:rPr i="1" lang="en" sz="1200">
                <a:solidFill>
                  <a:schemeClr val="dk1"/>
                </a:solidFill>
              </a:rPr>
              <a:t>(Pretend to give your baby a hug)</a:t>
            </a:r>
            <a:endParaRPr i="1" sz="1200">
              <a:solidFill>
                <a:schemeClr val="dk1"/>
              </a:solidFill>
            </a:endParaRPr>
          </a:p>
          <a:p>
            <a:pPr indent="0" lvl="0" marL="457200" rtl="0" algn="l">
              <a:lnSpc>
                <a:spcPct val="115000"/>
              </a:lnSpc>
              <a:spcBef>
                <a:spcPts val="0"/>
              </a:spcBef>
              <a:spcAft>
                <a:spcPts val="0"/>
              </a:spcAft>
              <a:buClr>
                <a:schemeClr val="dk1"/>
              </a:buClr>
              <a:buSzPts val="1100"/>
              <a:buFont typeface="Arial"/>
              <a:buNone/>
            </a:pPr>
            <a:r>
              <a:t/>
            </a:r>
            <a:endParaRPr i="1"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rgbClr val="7030A0"/>
                </a:solidFill>
              </a:rPr>
              <a:t>Isn’t that a great way to help your child feel safe and loved? Let’s try another verse.</a:t>
            </a:r>
            <a:endParaRPr sz="1200">
              <a:solidFill>
                <a:srgbClr val="7030A0"/>
              </a:solidFill>
            </a:endParaRPr>
          </a:p>
          <a:p>
            <a:pPr indent="0" lvl="0" marL="0" rtl="0" algn="l">
              <a:lnSpc>
                <a:spcPct val="115000"/>
              </a:lnSpc>
              <a:spcBef>
                <a:spcPts val="0"/>
              </a:spcBef>
              <a:spcAft>
                <a:spcPts val="0"/>
              </a:spcAft>
              <a:buClr>
                <a:schemeClr val="dk1"/>
              </a:buClr>
              <a:buSzPts val="1100"/>
              <a:buFont typeface="Arial"/>
              <a:buNone/>
            </a:pPr>
            <a:r>
              <a:t/>
            </a:r>
            <a:endParaRPr sz="1200">
              <a:solidFill>
                <a:srgbClr val="7030A0"/>
              </a:solidFill>
            </a:endParaRPr>
          </a:p>
          <a:p>
            <a:pPr indent="0" lvl="0" marL="457200" rtl="0" algn="l">
              <a:lnSpc>
                <a:spcPct val="115000"/>
              </a:lnSpc>
              <a:spcBef>
                <a:spcPts val="0"/>
              </a:spcBef>
              <a:spcAft>
                <a:spcPts val="0"/>
              </a:spcAft>
              <a:buClr>
                <a:schemeClr val="dk1"/>
              </a:buClr>
              <a:buSzPts val="1100"/>
              <a:buFont typeface="Arial"/>
              <a:buNone/>
            </a:pPr>
            <a:r>
              <a:rPr lang="en" sz="1200">
                <a:solidFill>
                  <a:srgbClr val="7030A0"/>
                </a:solidFill>
              </a:rPr>
              <a:t>(You put your head in….)</a:t>
            </a:r>
            <a:endParaRPr sz="1200">
              <a:solidFill>
                <a:srgbClr val="7030A0"/>
              </a:solidFill>
            </a:endParaRPr>
          </a:p>
          <a:p>
            <a:pPr indent="0" lvl="0" marL="0" rtl="0" algn="l">
              <a:lnSpc>
                <a:spcPct val="115000"/>
              </a:lnSpc>
              <a:spcBef>
                <a:spcPts val="1200"/>
              </a:spcBef>
              <a:spcAft>
                <a:spcPts val="0"/>
              </a:spcAft>
              <a:buClr>
                <a:schemeClr val="dk1"/>
              </a:buClr>
              <a:buSzPts val="1100"/>
              <a:buFont typeface="Arial"/>
              <a:buNone/>
            </a:pPr>
            <a:r>
              <a:rPr lang="en" sz="1200">
                <a:solidFill>
                  <a:schemeClr val="dk1"/>
                </a:solidFill>
              </a:rPr>
              <a:t> </a:t>
            </a:r>
            <a:r>
              <a:rPr i="1" lang="en" sz="1200">
                <a:solidFill>
                  <a:schemeClr val="dk1"/>
                </a:solidFill>
              </a:rPr>
              <a:t>(Sit down)</a:t>
            </a:r>
            <a:endParaRPr i="1" sz="12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b="1" lang="en" sz="1200">
                <a:solidFill>
                  <a:schemeClr val="dk1"/>
                </a:solidFill>
                <a:highlight>
                  <a:srgbClr val="FFFF00"/>
                </a:highlight>
              </a:rPr>
              <a:t>(SHARE SCREEN)</a:t>
            </a:r>
            <a:endParaRPr i="1" sz="1200">
              <a:solidFill>
                <a:schemeClr val="dk1"/>
              </a:solidFill>
            </a:endParaRPr>
          </a:p>
          <a:p>
            <a:pPr indent="0" lvl="0" marL="457200" rtl="0" algn="l">
              <a:lnSpc>
                <a:spcPct val="115000"/>
              </a:lnSpc>
              <a:spcBef>
                <a:spcPts val="1200"/>
              </a:spcBef>
              <a:spcAft>
                <a:spcPts val="0"/>
              </a:spcAft>
              <a:buClr>
                <a:schemeClr val="dk1"/>
              </a:buClr>
              <a:buSzPts val="1100"/>
              <a:buFont typeface="Arial"/>
              <a:buNone/>
            </a:pPr>
            <a:r>
              <a:t/>
            </a:r>
            <a:endParaRPr i="1" sz="1200">
              <a:solidFill>
                <a:schemeClr val="dk1"/>
              </a:solidFill>
            </a:endParaRPr>
          </a:p>
          <a:p>
            <a:pPr indent="0" lvl="0" marL="457200" rtl="0" algn="l">
              <a:lnSpc>
                <a:spcPct val="115000"/>
              </a:lnSpc>
              <a:spcBef>
                <a:spcPts val="0"/>
              </a:spcBef>
              <a:spcAft>
                <a:spcPts val="0"/>
              </a:spcAft>
              <a:buClr>
                <a:schemeClr val="dk1"/>
              </a:buClr>
              <a:buSzPts val="1100"/>
              <a:buFont typeface="Arial"/>
              <a:buNone/>
            </a:pPr>
            <a:r>
              <a:t/>
            </a:r>
            <a:endParaRPr i="1" sz="1200">
              <a:solidFill>
                <a:schemeClr val="dk1"/>
              </a:solidFill>
              <a:highlight>
                <a:schemeClr val="lt1"/>
              </a:highlight>
            </a:endParaRPr>
          </a:p>
          <a:p>
            <a:pPr indent="0" lvl="0" marL="0" rtl="0" algn="l">
              <a:lnSpc>
                <a:spcPct val="115000"/>
              </a:lnSpc>
              <a:spcBef>
                <a:spcPts val="0"/>
              </a:spcBef>
              <a:spcAft>
                <a:spcPts val="0"/>
              </a:spcAft>
              <a:buClr>
                <a:schemeClr val="dk1"/>
              </a:buClr>
              <a:buSzPts val="1100"/>
              <a:buFont typeface="Arial"/>
              <a:buNone/>
            </a:pPr>
            <a:r>
              <a:t/>
            </a:r>
            <a:endParaRPr b="1" sz="1600">
              <a:solidFill>
                <a:schemeClr val="dk1"/>
              </a:solidFill>
            </a:endParaRPr>
          </a:p>
          <a:p>
            <a:pPr indent="0" lvl="0" marL="0" rtl="0" algn="l">
              <a:lnSpc>
                <a:spcPct val="115000"/>
              </a:lnSpc>
              <a:spcBef>
                <a:spcPts val="2400"/>
              </a:spcBef>
              <a:spcAft>
                <a:spcPts val="0"/>
              </a:spcAft>
              <a:buClr>
                <a:schemeClr val="dk1"/>
              </a:buClr>
              <a:buSzPts val="1100"/>
              <a:buFont typeface="Arial"/>
              <a:buNone/>
            </a:pPr>
            <a:r>
              <a:t/>
            </a:r>
            <a:endParaRPr b="1" sz="1600">
              <a:solidFill>
                <a:schemeClr val="dk1"/>
              </a:solidFill>
            </a:endParaRPr>
          </a:p>
          <a:p>
            <a:pPr indent="0" lvl="0" marL="0" rtl="0" algn="l">
              <a:lnSpc>
                <a:spcPct val="100000"/>
              </a:lnSpc>
              <a:spcBef>
                <a:spcPts val="240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18117827d0b_2_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g18117827d0b_2_99: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18117827d0b_2_10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0" name="Google Shape;160;g18117827d0b_2_10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sz="1400">
                <a:solidFill>
                  <a:schemeClr val="dk1"/>
                </a:solidFill>
              </a:rPr>
              <a:t>Slide 10.  Animal Songs</a:t>
            </a:r>
            <a:endParaRPr/>
          </a:p>
          <a:p>
            <a:pPr indent="0" lvl="0" marL="0" rtl="0" algn="l">
              <a:lnSpc>
                <a:spcPct val="115000"/>
              </a:lnSpc>
              <a:spcBef>
                <a:spcPts val="2400"/>
              </a:spcBef>
              <a:spcAft>
                <a:spcPts val="0"/>
              </a:spcAft>
              <a:buClr>
                <a:schemeClr val="dk1"/>
              </a:buClr>
              <a:buSzPts val="1100"/>
              <a:buFont typeface="Arial"/>
              <a:buNone/>
            </a:pPr>
            <a:r>
              <a:rPr lang="en" sz="1100">
                <a:solidFill>
                  <a:srgbClr val="7030A0"/>
                </a:solidFill>
              </a:rPr>
              <a:t>Who here is a professional singer? </a:t>
            </a:r>
            <a:r>
              <a:rPr i="1" lang="en" sz="1100">
                <a:solidFill>
                  <a:schemeClr val="dk1"/>
                </a:solidFill>
              </a:rPr>
              <a:t>(Pause for people to respond) </a:t>
            </a:r>
            <a:r>
              <a:rPr lang="en" sz="1100">
                <a:solidFill>
                  <a:srgbClr val="7030A0"/>
                </a:solidFill>
              </a:rPr>
              <a:t>I’m not a professional singer. Sometimes I sing off-key. But I still sing to children and they don’t mind. To babies, their parent’s voice is the best voice ever. If they’ve heard your voice while in utero, they will especially love hearing it after they have been born. </a:t>
            </a:r>
            <a:endParaRPr/>
          </a:p>
          <a:p>
            <a:pPr indent="0" lvl="0" marL="0" rtl="0" algn="l">
              <a:lnSpc>
                <a:spcPct val="115000"/>
              </a:lnSpc>
              <a:spcBef>
                <a:spcPts val="1200"/>
              </a:spcBef>
              <a:spcAft>
                <a:spcPts val="0"/>
              </a:spcAft>
              <a:buClr>
                <a:schemeClr val="dk1"/>
              </a:buClr>
              <a:buSzPts val="1100"/>
              <a:buFont typeface="Arial"/>
              <a:buNone/>
            </a:pPr>
            <a:r>
              <a:rPr lang="en" sz="1100">
                <a:solidFill>
                  <a:srgbClr val="7030A0"/>
                </a:solidFill>
              </a:rPr>
              <a:t>Don’t worry about the quality of your singing. It doesn’t matter whether your voice is scratchy or off-key. Most people are not super singers. Singing to your baby is a gesture of love, because your baby knows and loves your voice best of all. </a:t>
            </a:r>
            <a:endParaRPr/>
          </a:p>
          <a:p>
            <a:pPr indent="0" lvl="0" marL="0" rtl="0" algn="l">
              <a:lnSpc>
                <a:spcPct val="115000"/>
              </a:lnSpc>
              <a:spcBef>
                <a:spcPts val="1200"/>
              </a:spcBef>
              <a:spcAft>
                <a:spcPts val="0"/>
              </a:spcAft>
              <a:buClr>
                <a:schemeClr val="dk1"/>
              </a:buClr>
              <a:buSzPts val="1100"/>
              <a:buFont typeface="Arial"/>
              <a:buNone/>
            </a:pPr>
            <a:r>
              <a:rPr lang="en" sz="1100">
                <a:solidFill>
                  <a:srgbClr val="7030A0"/>
                </a:solidFill>
              </a:rPr>
              <a:t>“The Wheels on the Bus” is a song many people know. Since I’m a librarian, I sing the last line as “On our way to the library.” Let’s sing the first verse together twice with the hand movements. If you don’t already know the song, you’ll be able to pick it up and sing along with us the second time. Again, I’ll sing it twice so if you don’t know it the first time, you can sing it with us the second time!</a:t>
            </a:r>
            <a:endParaRPr/>
          </a:p>
          <a:p>
            <a:pPr indent="0" lvl="0" marL="457200" rtl="0" algn="l">
              <a:lnSpc>
                <a:spcPct val="115000"/>
              </a:lnSpc>
              <a:spcBef>
                <a:spcPts val="1200"/>
              </a:spcBef>
              <a:spcAft>
                <a:spcPts val="0"/>
              </a:spcAft>
              <a:buClr>
                <a:schemeClr val="dk1"/>
              </a:buClr>
              <a:buSzPts val="1100"/>
              <a:buFont typeface="Arial"/>
              <a:buNone/>
            </a:pPr>
            <a:r>
              <a:rPr lang="en" sz="1100">
                <a:solidFill>
                  <a:srgbClr val="7030A0"/>
                </a:solidFill>
              </a:rPr>
              <a:t>𝄞The wheels on the bus go ‘round and around, </a:t>
            </a:r>
            <a:endParaRPr/>
          </a:p>
          <a:p>
            <a:pPr indent="0" lvl="0" marL="457200" rtl="0" algn="l">
              <a:lnSpc>
                <a:spcPct val="115000"/>
              </a:lnSpc>
              <a:spcBef>
                <a:spcPts val="0"/>
              </a:spcBef>
              <a:spcAft>
                <a:spcPts val="0"/>
              </a:spcAft>
              <a:buClr>
                <a:schemeClr val="dk1"/>
              </a:buClr>
              <a:buSzPts val="1100"/>
              <a:buFont typeface="Arial"/>
              <a:buNone/>
            </a:pPr>
            <a:r>
              <a:rPr lang="en" sz="1100">
                <a:solidFill>
                  <a:srgbClr val="7030A0"/>
                </a:solidFill>
              </a:rPr>
              <a:t>‘Round and around, ‘round and around.</a:t>
            </a:r>
            <a:endParaRPr/>
          </a:p>
          <a:p>
            <a:pPr indent="0" lvl="0" marL="457200" rtl="0" algn="l">
              <a:lnSpc>
                <a:spcPct val="115000"/>
              </a:lnSpc>
              <a:spcBef>
                <a:spcPts val="0"/>
              </a:spcBef>
              <a:spcAft>
                <a:spcPts val="0"/>
              </a:spcAft>
              <a:buClr>
                <a:schemeClr val="dk1"/>
              </a:buClr>
              <a:buSzPts val="1100"/>
              <a:buFont typeface="Arial"/>
              <a:buNone/>
            </a:pPr>
            <a:r>
              <a:rPr lang="en" sz="1100">
                <a:solidFill>
                  <a:srgbClr val="7030A0"/>
                </a:solidFill>
              </a:rPr>
              <a:t>The wheels on the bus go ‘round and around, </a:t>
            </a:r>
            <a:endParaRPr/>
          </a:p>
          <a:p>
            <a:pPr indent="0" lvl="0" marL="457200" rtl="0" algn="l">
              <a:lnSpc>
                <a:spcPct val="115000"/>
              </a:lnSpc>
              <a:spcBef>
                <a:spcPts val="0"/>
              </a:spcBef>
              <a:spcAft>
                <a:spcPts val="0"/>
              </a:spcAft>
              <a:buClr>
                <a:schemeClr val="dk1"/>
              </a:buClr>
              <a:buSzPts val="1100"/>
              <a:buFont typeface="Arial"/>
              <a:buNone/>
            </a:pPr>
            <a:r>
              <a:rPr lang="en" sz="1100">
                <a:solidFill>
                  <a:srgbClr val="7030A0"/>
                </a:solidFill>
              </a:rPr>
              <a:t>On our way to the library.</a:t>
            </a:r>
            <a:endParaRPr/>
          </a:p>
          <a:p>
            <a:pPr indent="0" lvl="0" marL="457200" rtl="0" algn="l">
              <a:lnSpc>
                <a:spcPct val="115000"/>
              </a:lnSpc>
              <a:spcBef>
                <a:spcPts val="0"/>
              </a:spcBef>
              <a:spcAft>
                <a:spcPts val="0"/>
              </a:spcAft>
              <a:buClr>
                <a:schemeClr val="dk1"/>
              </a:buClr>
              <a:buSzPts val="1100"/>
              <a:buFont typeface="Arial"/>
              <a:buNone/>
            </a:pPr>
            <a:r>
              <a:t/>
            </a:r>
            <a:endParaRPr sz="1100">
              <a:solidFill>
                <a:srgbClr val="7030A0"/>
              </a:solidFill>
            </a:endParaRPr>
          </a:p>
          <a:p>
            <a:pPr indent="0" lvl="0" marL="0" rtl="0" algn="l">
              <a:lnSpc>
                <a:spcPct val="115000"/>
              </a:lnSpc>
              <a:spcBef>
                <a:spcPts val="0"/>
              </a:spcBef>
              <a:spcAft>
                <a:spcPts val="0"/>
              </a:spcAft>
              <a:buClr>
                <a:schemeClr val="dk1"/>
              </a:buClr>
              <a:buSzPts val="1100"/>
              <a:buFont typeface="Arial"/>
              <a:buNone/>
            </a:pPr>
            <a:r>
              <a:rPr lang="en" sz="1100">
                <a:solidFill>
                  <a:srgbClr val="7030A0"/>
                </a:solidFill>
              </a:rPr>
              <a:t>If you want to use this song to prepare for an upcoming birth, you may want to sing “The wheels on the car go ‘round and around.. On our way to the hospital” or “birthing center”. </a:t>
            </a:r>
            <a:endParaRPr/>
          </a:p>
          <a:p>
            <a:pPr indent="0" lvl="0" marL="0" rtl="0" algn="l">
              <a:lnSpc>
                <a:spcPct val="115000"/>
              </a:lnSpc>
              <a:spcBef>
                <a:spcPts val="0"/>
              </a:spcBef>
              <a:spcAft>
                <a:spcPts val="0"/>
              </a:spcAft>
              <a:buClr>
                <a:schemeClr val="dk1"/>
              </a:buClr>
              <a:buSzPts val="1100"/>
              <a:buFont typeface="Arial"/>
              <a:buNone/>
            </a:pPr>
            <a:r>
              <a:t/>
            </a:r>
            <a:endParaRPr sz="1100">
              <a:solidFill>
                <a:srgbClr val="7030A0"/>
              </a:solidFill>
            </a:endParaRPr>
          </a:p>
          <a:p>
            <a:pPr indent="0" lvl="0" marL="0" rtl="0" algn="l">
              <a:lnSpc>
                <a:spcPct val="115000"/>
              </a:lnSpc>
              <a:spcBef>
                <a:spcPts val="0"/>
              </a:spcBef>
              <a:spcAft>
                <a:spcPts val="0"/>
              </a:spcAft>
              <a:buClr>
                <a:schemeClr val="dk1"/>
              </a:buClr>
              <a:buSzPts val="1100"/>
              <a:buFont typeface="Arial"/>
              <a:buNone/>
            </a:pPr>
            <a:r>
              <a:rPr lang="en" sz="1100">
                <a:solidFill>
                  <a:srgbClr val="7030A0"/>
                </a:solidFill>
              </a:rPr>
              <a:t>Since children love animals, once your baby is home, the lyrics can easily be changed to become an animal song. If you are walking down the street and you see a cat, you can sing the song like this:</a:t>
            </a:r>
            <a:endParaRPr/>
          </a:p>
          <a:p>
            <a:pPr indent="0" lvl="0" marL="0" rtl="0" algn="l">
              <a:lnSpc>
                <a:spcPct val="115000"/>
              </a:lnSpc>
              <a:spcBef>
                <a:spcPts val="1200"/>
              </a:spcBef>
              <a:spcAft>
                <a:spcPts val="0"/>
              </a:spcAft>
              <a:buClr>
                <a:schemeClr val="dk1"/>
              </a:buClr>
              <a:buSzPts val="1100"/>
              <a:buFont typeface="Arial"/>
              <a:buNone/>
            </a:pPr>
            <a:r>
              <a:rPr i="1" lang="en" sz="1100">
                <a:solidFill>
                  <a:schemeClr val="dk1"/>
                </a:solidFill>
              </a:rPr>
              <a:t>(tune of “Wheels on the Bus”)</a:t>
            </a:r>
            <a:endParaRPr/>
          </a:p>
          <a:p>
            <a:pPr indent="0" lvl="0" marL="457200" rtl="0" algn="l">
              <a:lnSpc>
                <a:spcPct val="115000"/>
              </a:lnSpc>
              <a:spcBef>
                <a:spcPts val="1200"/>
              </a:spcBef>
              <a:spcAft>
                <a:spcPts val="0"/>
              </a:spcAft>
              <a:buClr>
                <a:schemeClr val="dk1"/>
              </a:buClr>
              <a:buSzPts val="1100"/>
              <a:buFont typeface="Arial"/>
              <a:buNone/>
            </a:pPr>
            <a:r>
              <a:rPr lang="en" sz="1100">
                <a:solidFill>
                  <a:srgbClr val="7030A0"/>
                </a:solidFill>
              </a:rPr>
              <a:t>𝄞The cat that I see goes, “Meow, meow, meow.</a:t>
            </a:r>
            <a:endParaRPr/>
          </a:p>
          <a:p>
            <a:pPr indent="0" lvl="0" marL="457200" rtl="0" algn="l">
              <a:lnSpc>
                <a:spcPct val="115000"/>
              </a:lnSpc>
              <a:spcBef>
                <a:spcPts val="0"/>
              </a:spcBef>
              <a:spcAft>
                <a:spcPts val="0"/>
              </a:spcAft>
              <a:buClr>
                <a:schemeClr val="dk1"/>
              </a:buClr>
              <a:buSzPts val="1100"/>
              <a:buFont typeface="Arial"/>
              <a:buNone/>
            </a:pPr>
            <a:r>
              <a:rPr lang="en" sz="1100">
                <a:solidFill>
                  <a:srgbClr val="7030A0"/>
                </a:solidFill>
              </a:rPr>
              <a:t>Meow, meow, meow...meow, meow, meow.</a:t>
            </a:r>
            <a:endParaRPr/>
          </a:p>
          <a:p>
            <a:pPr indent="0" lvl="0" marL="457200" rtl="0" algn="l">
              <a:lnSpc>
                <a:spcPct val="115000"/>
              </a:lnSpc>
              <a:spcBef>
                <a:spcPts val="0"/>
              </a:spcBef>
              <a:spcAft>
                <a:spcPts val="0"/>
              </a:spcAft>
              <a:buClr>
                <a:schemeClr val="dk1"/>
              </a:buClr>
              <a:buSzPts val="1100"/>
              <a:buFont typeface="Arial"/>
              <a:buNone/>
            </a:pPr>
            <a:r>
              <a:rPr lang="en" sz="1100">
                <a:solidFill>
                  <a:srgbClr val="7030A0"/>
                </a:solidFill>
              </a:rPr>
              <a:t>The cat that I see goes, “Meow, meow, meow,</a:t>
            </a:r>
            <a:endParaRPr/>
          </a:p>
          <a:p>
            <a:pPr indent="0" lvl="0" marL="457200" rtl="0" algn="l">
              <a:lnSpc>
                <a:spcPct val="115000"/>
              </a:lnSpc>
              <a:spcBef>
                <a:spcPts val="0"/>
              </a:spcBef>
              <a:spcAft>
                <a:spcPts val="0"/>
              </a:spcAft>
              <a:buClr>
                <a:schemeClr val="dk1"/>
              </a:buClr>
              <a:buSzPts val="1100"/>
              <a:buFont typeface="Arial"/>
              <a:buNone/>
            </a:pPr>
            <a:r>
              <a:rPr lang="en" sz="1100">
                <a:solidFill>
                  <a:srgbClr val="7030A0"/>
                </a:solidFill>
              </a:rPr>
              <a:t>All through the day.</a:t>
            </a:r>
            <a:endParaRPr/>
          </a:p>
          <a:p>
            <a:pPr indent="0" lvl="0" marL="0" rtl="0" algn="l">
              <a:lnSpc>
                <a:spcPct val="115000"/>
              </a:lnSpc>
              <a:spcBef>
                <a:spcPts val="0"/>
              </a:spcBef>
              <a:spcAft>
                <a:spcPts val="0"/>
              </a:spcAft>
              <a:buClr>
                <a:schemeClr val="dk1"/>
              </a:buClr>
              <a:buSzPts val="1100"/>
              <a:buFont typeface="Arial"/>
              <a:buNone/>
            </a:pPr>
            <a:r>
              <a:t/>
            </a:r>
            <a:endParaRPr sz="1100">
              <a:solidFill>
                <a:srgbClr val="7030A0"/>
              </a:solidFill>
            </a:endParaRPr>
          </a:p>
          <a:p>
            <a:pPr indent="0" lvl="0" marL="0" rtl="0" algn="l">
              <a:lnSpc>
                <a:spcPct val="115000"/>
              </a:lnSpc>
              <a:spcBef>
                <a:spcPts val="0"/>
              </a:spcBef>
              <a:spcAft>
                <a:spcPts val="0"/>
              </a:spcAft>
              <a:buClr>
                <a:schemeClr val="dk1"/>
              </a:buClr>
              <a:buSzPts val="1100"/>
              <a:buFont typeface="Arial"/>
              <a:buNone/>
            </a:pPr>
            <a:r>
              <a:rPr lang="en" sz="1100">
                <a:solidFill>
                  <a:srgbClr val="7030A0"/>
                </a:solidFill>
              </a:rPr>
              <a:t>Or you can sing a song about a book illustration. In </a:t>
            </a:r>
            <a:r>
              <a:rPr i="1" lang="en" sz="1100">
                <a:solidFill>
                  <a:srgbClr val="7030A0"/>
                </a:solidFill>
              </a:rPr>
              <a:t>Hello, My World, </a:t>
            </a:r>
            <a:r>
              <a:rPr lang="en" sz="1100">
                <a:solidFill>
                  <a:srgbClr val="7030A0"/>
                </a:solidFill>
              </a:rPr>
              <a:t>there is a picture of a puppy. We can look at that and sing together (Sing with me!) </a:t>
            </a:r>
            <a:endParaRPr/>
          </a:p>
          <a:p>
            <a:pPr indent="0" lvl="0" marL="0" rtl="0" algn="l">
              <a:lnSpc>
                <a:spcPct val="115000"/>
              </a:lnSpc>
              <a:spcBef>
                <a:spcPts val="0"/>
              </a:spcBef>
              <a:spcAft>
                <a:spcPts val="0"/>
              </a:spcAft>
              <a:buClr>
                <a:schemeClr val="dk1"/>
              </a:buClr>
              <a:buSzPts val="1100"/>
              <a:buFont typeface="Arial"/>
              <a:buNone/>
            </a:pPr>
            <a:r>
              <a:t/>
            </a:r>
            <a:endParaRPr sz="1100">
              <a:solidFill>
                <a:srgbClr val="7030A0"/>
              </a:solidFill>
            </a:endParaRPr>
          </a:p>
          <a:p>
            <a:pPr indent="0" lvl="0" marL="457200" rtl="0" algn="l">
              <a:lnSpc>
                <a:spcPct val="115000"/>
              </a:lnSpc>
              <a:spcBef>
                <a:spcPts val="0"/>
              </a:spcBef>
              <a:spcAft>
                <a:spcPts val="0"/>
              </a:spcAft>
              <a:buClr>
                <a:schemeClr val="dk1"/>
              </a:buClr>
              <a:buSzPts val="1100"/>
              <a:buFont typeface="Arial"/>
              <a:buNone/>
            </a:pPr>
            <a:r>
              <a:rPr lang="en" sz="1100">
                <a:solidFill>
                  <a:srgbClr val="7030A0"/>
                </a:solidFill>
              </a:rPr>
              <a:t>𝄞The puppy on the page goes, “Woof, woof, woof,</a:t>
            </a:r>
            <a:endParaRPr/>
          </a:p>
          <a:p>
            <a:pPr indent="0" lvl="0" marL="457200" rtl="0" algn="l">
              <a:lnSpc>
                <a:spcPct val="115000"/>
              </a:lnSpc>
              <a:spcBef>
                <a:spcPts val="0"/>
              </a:spcBef>
              <a:spcAft>
                <a:spcPts val="0"/>
              </a:spcAft>
              <a:buClr>
                <a:schemeClr val="dk1"/>
              </a:buClr>
              <a:buSzPts val="1100"/>
              <a:buFont typeface="Arial"/>
              <a:buNone/>
            </a:pPr>
            <a:r>
              <a:rPr lang="en" sz="1100">
                <a:solidFill>
                  <a:srgbClr val="7030A0"/>
                </a:solidFill>
              </a:rPr>
              <a:t>Woof, woof, woof...woof, woof, woof.</a:t>
            </a:r>
            <a:endParaRPr/>
          </a:p>
          <a:p>
            <a:pPr indent="0" lvl="0" marL="457200" rtl="0" algn="l">
              <a:lnSpc>
                <a:spcPct val="115000"/>
              </a:lnSpc>
              <a:spcBef>
                <a:spcPts val="0"/>
              </a:spcBef>
              <a:spcAft>
                <a:spcPts val="0"/>
              </a:spcAft>
              <a:buClr>
                <a:schemeClr val="dk1"/>
              </a:buClr>
              <a:buSzPts val="1100"/>
              <a:buFont typeface="Arial"/>
              <a:buNone/>
            </a:pPr>
            <a:r>
              <a:rPr lang="en" sz="1100">
                <a:solidFill>
                  <a:srgbClr val="7030A0"/>
                </a:solidFill>
              </a:rPr>
              <a:t>The puppy on the page goes, “Woof, woof, woof,</a:t>
            </a:r>
            <a:endParaRPr/>
          </a:p>
          <a:p>
            <a:pPr indent="0" lvl="0" marL="457200" rtl="0" algn="l">
              <a:lnSpc>
                <a:spcPct val="115000"/>
              </a:lnSpc>
              <a:spcBef>
                <a:spcPts val="0"/>
              </a:spcBef>
              <a:spcAft>
                <a:spcPts val="0"/>
              </a:spcAft>
              <a:buClr>
                <a:schemeClr val="dk1"/>
              </a:buClr>
              <a:buSzPts val="1100"/>
              <a:buFont typeface="Arial"/>
              <a:buNone/>
            </a:pPr>
            <a:r>
              <a:rPr lang="en" sz="1100">
                <a:solidFill>
                  <a:srgbClr val="7030A0"/>
                </a:solidFill>
              </a:rPr>
              <a:t> All through the day.</a:t>
            </a:r>
            <a:endParaRPr/>
          </a:p>
          <a:p>
            <a:pPr indent="0" lvl="0" marL="457200" rtl="0" algn="l">
              <a:lnSpc>
                <a:spcPct val="115000"/>
              </a:lnSpc>
              <a:spcBef>
                <a:spcPts val="0"/>
              </a:spcBef>
              <a:spcAft>
                <a:spcPts val="0"/>
              </a:spcAft>
              <a:buClr>
                <a:schemeClr val="dk1"/>
              </a:buClr>
              <a:buSzPts val="1100"/>
              <a:buFont typeface="Arial"/>
              <a:buNone/>
            </a:pPr>
            <a:r>
              <a:t/>
            </a:r>
            <a:endParaRPr sz="1100">
              <a:solidFill>
                <a:srgbClr val="7030A0"/>
              </a:solidFill>
            </a:endParaRPr>
          </a:p>
          <a:p>
            <a:pPr indent="0" lvl="0" marL="0" rtl="0" algn="l">
              <a:lnSpc>
                <a:spcPct val="115000"/>
              </a:lnSpc>
              <a:spcBef>
                <a:spcPts val="0"/>
              </a:spcBef>
              <a:spcAft>
                <a:spcPts val="0"/>
              </a:spcAft>
              <a:buClr>
                <a:schemeClr val="dk1"/>
              </a:buClr>
              <a:buSzPts val="1100"/>
              <a:buFont typeface="Arial"/>
              <a:buNone/>
            </a:pPr>
            <a:r>
              <a:rPr lang="en" sz="1100">
                <a:solidFill>
                  <a:srgbClr val="7030A0"/>
                </a:solidFill>
              </a:rPr>
              <a:t>If you’re on your way to attend a Hatchlings program at the library and you see a truck, you can sing:</a:t>
            </a:r>
            <a:endParaRPr/>
          </a:p>
          <a:p>
            <a:pPr indent="0" lvl="0" marL="457200" rtl="0" algn="l">
              <a:lnSpc>
                <a:spcPct val="115000"/>
              </a:lnSpc>
              <a:spcBef>
                <a:spcPts val="0"/>
              </a:spcBef>
              <a:spcAft>
                <a:spcPts val="0"/>
              </a:spcAft>
              <a:buClr>
                <a:schemeClr val="dk1"/>
              </a:buClr>
              <a:buSzPts val="1100"/>
              <a:buFont typeface="Arial"/>
              <a:buNone/>
            </a:pPr>
            <a:r>
              <a:rPr lang="en" sz="1100">
                <a:solidFill>
                  <a:srgbClr val="7030A0"/>
                </a:solidFill>
              </a:rPr>
              <a:t>𝄞The truck in the street goes vroom, vroom, vroom.</a:t>
            </a:r>
            <a:endParaRPr/>
          </a:p>
          <a:p>
            <a:pPr indent="0" lvl="0" marL="457200" rtl="0" algn="l">
              <a:lnSpc>
                <a:spcPct val="115000"/>
              </a:lnSpc>
              <a:spcBef>
                <a:spcPts val="0"/>
              </a:spcBef>
              <a:spcAft>
                <a:spcPts val="0"/>
              </a:spcAft>
              <a:buClr>
                <a:schemeClr val="dk1"/>
              </a:buClr>
              <a:buSzPts val="1100"/>
              <a:buFont typeface="Arial"/>
              <a:buNone/>
            </a:pPr>
            <a:r>
              <a:rPr lang="en" sz="1100">
                <a:solidFill>
                  <a:srgbClr val="7030A0"/>
                </a:solidFill>
              </a:rPr>
              <a:t>Vroom, vroom, vroom...vroom, vroom, vroom.</a:t>
            </a:r>
            <a:endParaRPr/>
          </a:p>
          <a:p>
            <a:pPr indent="0" lvl="0" marL="457200" rtl="0" algn="l">
              <a:lnSpc>
                <a:spcPct val="115000"/>
              </a:lnSpc>
              <a:spcBef>
                <a:spcPts val="0"/>
              </a:spcBef>
              <a:spcAft>
                <a:spcPts val="0"/>
              </a:spcAft>
              <a:buClr>
                <a:schemeClr val="dk1"/>
              </a:buClr>
              <a:buSzPts val="1100"/>
              <a:buFont typeface="Arial"/>
              <a:buNone/>
            </a:pPr>
            <a:r>
              <a:rPr lang="en" sz="1100">
                <a:solidFill>
                  <a:srgbClr val="7030A0"/>
                </a:solidFill>
              </a:rPr>
              <a:t>The truck in the street goes vroom, vroom, vroom,</a:t>
            </a:r>
            <a:endParaRPr/>
          </a:p>
          <a:p>
            <a:pPr indent="0" lvl="0" marL="457200" rtl="0" algn="l">
              <a:lnSpc>
                <a:spcPct val="115000"/>
              </a:lnSpc>
              <a:spcBef>
                <a:spcPts val="0"/>
              </a:spcBef>
              <a:spcAft>
                <a:spcPts val="0"/>
              </a:spcAft>
              <a:buClr>
                <a:schemeClr val="dk1"/>
              </a:buClr>
              <a:buSzPts val="1100"/>
              <a:buFont typeface="Arial"/>
              <a:buNone/>
            </a:pPr>
            <a:r>
              <a:rPr lang="en" sz="1100">
                <a:solidFill>
                  <a:srgbClr val="7030A0"/>
                </a:solidFill>
              </a:rPr>
              <a:t>On our way to the library.</a:t>
            </a:r>
            <a:endParaRPr/>
          </a:p>
          <a:p>
            <a:pPr indent="0" lvl="0" marL="457200" rtl="0" algn="l">
              <a:lnSpc>
                <a:spcPct val="115000"/>
              </a:lnSpc>
              <a:spcBef>
                <a:spcPts val="0"/>
              </a:spcBef>
              <a:spcAft>
                <a:spcPts val="0"/>
              </a:spcAft>
              <a:buClr>
                <a:schemeClr val="dk1"/>
              </a:buClr>
              <a:buSzPts val="1100"/>
              <a:buFont typeface="Arial"/>
              <a:buNone/>
            </a:pPr>
            <a:r>
              <a:t/>
            </a:r>
            <a:endParaRPr sz="1100">
              <a:solidFill>
                <a:srgbClr val="7030A0"/>
              </a:solidFill>
            </a:endParaRPr>
          </a:p>
          <a:p>
            <a:pPr indent="0" lvl="0" marL="457200" rtl="0" algn="l">
              <a:lnSpc>
                <a:spcPct val="115000"/>
              </a:lnSpc>
              <a:spcBef>
                <a:spcPts val="0"/>
              </a:spcBef>
              <a:spcAft>
                <a:spcPts val="0"/>
              </a:spcAft>
              <a:buClr>
                <a:schemeClr val="dk1"/>
              </a:buClr>
              <a:buSzPts val="1100"/>
              <a:buFont typeface="Arial"/>
              <a:buNone/>
            </a:pPr>
            <a:r>
              <a:t/>
            </a:r>
            <a:endParaRPr sz="1100">
              <a:solidFill>
                <a:srgbClr val="7030A0"/>
              </a:solidFill>
            </a:endParaRPr>
          </a:p>
          <a:p>
            <a:pPr indent="0" lvl="0" marL="0" rtl="0" algn="l">
              <a:lnSpc>
                <a:spcPct val="115000"/>
              </a:lnSpc>
              <a:spcBef>
                <a:spcPts val="0"/>
              </a:spcBef>
              <a:spcAft>
                <a:spcPts val="0"/>
              </a:spcAft>
              <a:buClr>
                <a:schemeClr val="dk1"/>
              </a:buClr>
              <a:buSzPts val="1100"/>
              <a:buFont typeface="Arial"/>
              <a:buNone/>
            </a:pPr>
            <a:r>
              <a:t/>
            </a:r>
            <a:endParaRPr b="1" sz="1400">
              <a:solidFill>
                <a:schemeClr val="dk1"/>
              </a:solidFill>
            </a:endParaRPr>
          </a:p>
          <a:p>
            <a:pPr indent="0" lvl="0" marL="0" rtl="0" algn="l">
              <a:lnSpc>
                <a:spcPct val="115000"/>
              </a:lnSpc>
              <a:spcBef>
                <a:spcPts val="2400"/>
              </a:spcBef>
              <a:spcAft>
                <a:spcPts val="0"/>
              </a:spcAft>
              <a:buClr>
                <a:schemeClr val="dk1"/>
              </a:buClr>
              <a:buSzPts val="1100"/>
              <a:buFont typeface="Arial"/>
              <a:buNone/>
            </a:pPr>
            <a:r>
              <a:t/>
            </a:r>
            <a:endParaRPr b="1" sz="1400">
              <a:solidFill>
                <a:schemeClr val="dk1"/>
              </a:solidFill>
            </a:endParaRPr>
          </a:p>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18117827d0b_2_1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g18117827d0b_2_108: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18117827d0b_2_1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1" name="Google Shape;171;g18117827d0b_2_1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240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18117827d0b_2_1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g18117827d0b_2_116: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18117827d0b_2_1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g18117827d0b_2_12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18117827d0b_2_1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7" name="Google Shape;187;g18117827d0b_2_1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sz="1600">
                <a:solidFill>
                  <a:schemeClr val="dk1"/>
                </a:solidFill>
              </a:rPr>
              <a:t>Slide 11.  Shakers</a:t>
            </a:r>
            <a:endParaRPr b="1" sz="1600">
              <a:solidFill>
                <a:schemeClr val="dk1"/>
              </a:solidFill>
            </a:endParaRPr>
          </a:p>
          <a:p>
            <a:pPr indent="0" lvl="0" marL="0" rtl="0" algn="l">
              <a:lnSpc>
                <a:spcPct val="115000"/>
              </a:lnSpc>
              <a:spcBef>
                <a:spcPts val="2400"/>
              </a:spcBef>
              <a:spcAft>
                <a:spcPts val="0"/>
              </a:spcAft>
              <a:buClr>
                <a:schemeClr val="dk1"/>
              </a:buClr>
              <a:buSzPts val="1100"/>
              <a:buFont typeface="Arial"/>
              <a:buNone/>
            </a:pPr>
            <a:r>
              <a:rPr lang="en" sz="1200">
                <a:solidFill>
                  <a:srgbClr val="7030A0"/>
                </a:solidFill>
              </a:rPr>
              <a:t>Is anyone here a musician? </a:t>
            </a:r>
            <a:r>
              <a:rPr i="1" lang="en" sz="1200">
                <a:solidFill>
                  <a:schemeClr val="dk1"/>
                </a:solidFill>
              </a:rPr>
              <a:t>(If yes, ask what instrument they play)</a:t>
            </a:r>
            <a:r>
              <a:rPr i="1" lang="en" sz="1200">
                <a:solidFill>
                  <a:srgbClr val="7030A0"/>
                </a:solidFill>
              </a:rPr>
              <a:t> </a:t>
            </a:r>
            <a:r>
              <a:rPr lang="en" sz="1200">
                <a:solidFill>
                  <a:srgbClr val="7030A0"/>
                </a:solidFill>
              </a:rPr>
              <a:t>There are many simple items that you can turn into instruments.  Look at this shaker I made.  I had a plastic container with a lid, and I put some uncooked rice into it. When I shake it, it makes some cool sounds. </a:t>
            </a:r>
            <a:r>
              <a:rPr i="1" lang="en" sz="1200">
                <a:solidFill>
                  <a:schemeClr val="dk1"/>
                </a:solidFill>
              </a:rPr>
              <a:t>(Shake it)</a:t>
            </a:r>
            <a:endParaRPr i="1" sz="12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200">
              <a:solidFill>
                <a:srgbClr val="7030A0"/>
              </a:solidFill>
            </a:endParaRPr>
          </a:p>
          <a:p>
            <a:pPr indent="0" lvl="0" marL="0" rtl="0" algn="l">
              <a:lnSpc>
                <a:spcPct val="115000"/>
              </a:lnSpc>
              <a:spcBef>
                <a:spcPts val="0"/>
              </a:spcBef>
              <a:spcAft>
                <a:spcPts val="0"/>
              </a:spcAft>
              <a:buClr>
                <a:schemeClr val="dk1"/>
              </a:buClr>
              <a:buSzPts val="1100"/>
              <a:buFont typeface="Arial"/>
              <a:buNone/>
            </a:pPr>
            <a:r>
              <a:rPr lang="en" sz="1200">
                <a:solidFill>
                  <a:srgbClr val="7030A0"/>
                </a:solidFill>
              </a:rPr>
              <a:t>How else can you make a shaker? </a:t>
            </a:r>
            <a:r>
              <a:rPr i="1" lang="en" sz="1200">
                <a:solidFill>
                  <a:srgbClr val="7030A0"/>
                </a:solidFill>
              </a:rPr>
              <a:t>(</a:t>
            </a:r>
            <a:r>
              <a:rPr i="1" lang="en" sz="1200">
                <a:solidFill>
                  <a:schemeClr val="dk1"/>
                </a:solidFill>
              </a:rPr>
              <a:t>Encourage ideas such as use a spice bottle with lentils, use an empty plastic bottle with rice inside, etc. If they are super enthusiastic and say they will go home and make them, put in a little pitch here for super-gluing the cap when sealing the bottle to make a shaker.) </a:t>
            </a:r>
            <a:r>
              <a:rPr lang="en" sz="1200">
                <a:solidFill>
                  <a:srgbClr val="7030A0"/>
                </a:solidFill>
              </a:rPr>
              <a:t>Because safety is of the utmost importance, before using a homemade shaker with a baby, show it to your baby’s pediatrician first to make sure that it is safe.</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rgbClr val="7030A0"/>
                </a:solidFill>
              </a:rPr>
              <a:t>Depending on the materials  you use, some shakers can be very loud</a:t>
            </a:r>
            <a:r>
              <a:rPr lang="en" sz="1200">
                <a:solidFill>
                  <a:schemeClr val="dk1"/>
                </a:solidFill>
              </a:rPr>
              <a:t> </a:t>
            </a:r>
            <a:r>
              <a:rPr i="1" lang="en" sz="1200">
                <a:solidFill>
                  <a:schemeClr val="dk1"/>
                </a:solidFill>
              </a:rPr>
              <a:t>(Shake an empty water bottle with beads) </a:t>
            </a:r>
            <a:r>
              <a:rPr lang="en" sz="1200">
                <a:solidFill>
                  <a:srgbClr val="7030A0"/>
                </a:solidFill>
              </a:rPr>
              <a:t>and some can be nice and soft </a:t>
            </a:r>
            <a:r>
              <a:rPr i="1" lang="en" sz="1200">
                <a:solidFill>
                  <a:schemeClr val="dk1"/>
                </a:solidFill>
              </a:rPr>
              <a:t>(Shake an empty water bottle with uncooked rice). </a:t>
            </a:r>
            <a:r>
              <a:rPr lang="en" sz="1200">
                <a:solidFill>
                  <a:srgbClr val="7030A0"/>
                </a:solidFill>
              </a:rPr>
              <a:t>For today, please get a salt shaker, a plastic container with unpopped popcorn, or anything else that makes noise when you shake it. The shaker that I’m going to use is one that you will get as a gift for attending our </a:t>
            </a:r>
            <a:r>
              <a:rPr i="1" lang="en" sz="1200">
                <a:solidFill>
                  <a:srgbClr val="7030A0"/>
                </a:solidFill>
              </a:rPr>
              <a:t>“Hatchlings: In the Nes</a:t>
            </a:r>
            <a:r>
              <a:rPr lang="en" sz="1200">
                <a:solidFill>
                  <a:srgbClr val="7030A0"/>
                </a:solidFill>
              </a:rPr>
              <a:t>t” program once your baby is born. </a:t>
            </a:r>
            <a:r>
              <a:rPr i="1" lang="en" sz="1200">
                <a:solidFill>
                  <a:srgbClr val="7030A0"/>
                </a:solidFill>
              </a:rPr>
              <a:t>“Hatchlings: In the Nest</a:t>
            </a:r>
            <a:r>
              <a:rPr lang="en" sz="1200">
                <a:solidFill>
                  <a:srgbClr val="7030A0"/>
                </a:solidFill>
              </a:rPr>
              <a:t>” will take place here after you’ve given birth. It is geared for babies between the ages of 2 to 6 months old, and will be held once a week for four weeks. Since you attended this </a:t>
            </a:r>
            <a:r>
              <a:rPr i="1" lang="en" sz="1200">
                <a:solidFill>
                  <a:srgbClr val="7030A0"/>
                </a:solidFill>
              </a:rPr>
              <a:t>Ready to Hatch</a:t>
            </a:r>
            <a:r>
              <a:rPr lang="en" sz="1200">
                <a:solidFill>
                  <a:srgbClr val="7030A0"/>
                </a:solidFill>
              </a:rPr>
              <a:t> program,</a:t>
            </a:r>
            <a:r>
              <a:rPr lang="en" sz="1200">
                <a:solidFill>
                  <a:srgbClr val="7030A0"/>
                </a:solidFill>
                <a:highlight>
                  <a:schemeClr val="lt1"/>
                </a:highlight>
              </a:rPr>
              <a:t> you are invited to attend that series as well, even if your baby is not exactly in the age range when the sessions are taking place. </a:t>
            </a:r>
            <a:endParaRPr sz="1200">
              <a:solidFill>
                <a:srgbClr val="7030A0"/>
              </a:solidFill>
              <a:highlight>
                <a:schemeClr val="lt1"/>
              </a:highlight>
            </a:endParaRPr>
          </a:p>
          <a:p>
            <a:pPr indent="0" lvl="0" marL="0" rtl="0" algn="l">
              <a:lnSpc>
                <a:spcPct val="115000"/>
              </a:lnSpc>
              <a:spcBef>
                <a:spcPts val="0"/>
              </a:spcBef>
              <a:spcAft>
                <a:spcPts val="0"/>
              </a:spcAft>
              <a:buClr>
                <a:schemeClr val="dk1"/>
              </a:buClr>
              <a:buSzPts val="1100"/>
              <a:buFont typeface="Arial"/>
              <a:buNone/>
            </a:pPr>
            <a:r>
              <a:t/>
            </a:r>
            <a:endParaRPr sz="1200">
              <a:solidFill>
                <a:srgbClr val="7030A0"/>
              </a:solidFill>
            </a:endParaRPr>
          </a:p>
          <a:p>
            <a:pPr indent="0" lvl="0" marL="0" rtl="0" algn="l">
              <a:lnSpc>
                <a:spcPct val="115000"/>
              </a:lnSpc>
              <a:spcBef>
                <a:spcPts val="0"/>
              </a:spcBef>
              <a:spcAft>
                <a:spcPts val="0"/>
              </a:spcAft>
              <a:buClr>
                <a:schemeClr val="dk1"/>
              </a:buClr>
              <a:buSzPts val="1100"/>
              <a:buFont typeface="Arial"/>
              <a:buNone/>
            </a:pPr>
            <a:r>
              <a:rPr lang="en" sz="1200">
                <a:solidFill>
                  <a:srgbClr val="7030A0"/>
                </a:solidFill>
              </a:rPr>
              <a:t>Many pediatricians recommend waiting until a baby is a couple of months old before going out in public, especially during flu and cold season. Please check with your pediatrician before you bring your baby to our program.</a:t>
            </a:r>
            <a:endParaRPr sz="1200">
              <a:solidFill>
                <a:srgbClr val="7030A0"/>
              </a:solidFill>
            </a:endParaRPr>
          </a:p>
          <a:p>
            <a:pPr indent="0" lvl="0" marL="0" rtl="0" algn="l">
              <a:lnSpc>
                <a:spcPct val="115000"/>
              </a:lnSpc>
              <a:spcBef>
                <a:spcPts val="0"/>
              </a:spcBef>
              <a:spcAft>
                <a:spcPts val="0"/>
              </a:spcAft>
              <a:buClr>
                <a:schemeClr val="dk1"/>
              </a:buClr>
              <a:buSzPts val="1100"/>
              <a:buFont typeface="Arial"/>
              <a:buNone/>
            </a:pPr>
            <a:r>
              <a:t/>
            </a:r>
            <a:endParaRPr sz="1200">
              <a:solidFill>
                <a:srgbClr val="7030A0"/>
              </a:solidFill>
            </a:endParaRPr>
          </a:p>
          <a:p>
            <a:pPr indent="0" lvl="0" marL="0" rtl="0" algn="l">
              <a:lnSpc>
                <a:spcPct val="115000"/>
              </a:lnSpc>
              <a:spcBef>
                <a:spcPts val="0"/>
              </a:spcBef>
              <a:spcAft>
                <a:spcPts val="0"/>
              </a:spcAft>
              <a:buClr>
                <a:schemeClr val="dk1"/>
              </a:buClr>
              <a:buSzPts val="1100"/>
              <a:buFont typeface="Arial"/>
              <a:buNone/>
            </a:pPr>
            <a:r>
              <a:rPr i="1" lang="en" sz="1200">
                <a:solidFill>
                  <a:schemeClr val="dk1"/>
                </a:solidFill>
              </a:rPr>
              <a:t>(Show the kit items when mentioned in the following paragraph)</a:t>
            </a:r>
            <a:endParaRPr i="1" sz="12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i="1" sz="1200">
              <a:solidFill>
                <a:srgbClr val="7030A0"/>
              </a:solidFill>
            </a:endParaRPr>
          </a:p>
          <a:p>
            <a:pPr indent="0" lvl="0" marL="0" rtl="0" algn="l">
              <a:lnSpc>
                <a:spcPct val="115000"/>
              </a:lnSpc>
              <a:spcBef>
                <a:spcPts val="0"/>
              </a:spcBef>
              <a:spcAft>
                <a:spcPts val="0"/>
              </a:spcAft>
              <a:buClr>
                <a:schemeClr val="dk1"/>
              </a:buClr>
              <a:buSzPts val="1100"/>
              <a:buFont typeface="Arial"/>
              <a:buNone/>
            </a:pPr>
            <a:r>
              <a:rPr lang="en" sz="1200">
                <a:solidFill>
                  <a:srgbClr val="7030A0"/>
                </a:solidFill>
              </a:rPr>
              <a:t>When you come to </a:t>
            </a:r>
            <a:r>
              <a:rPr i="1" lang="en" sz="1200">
                <a:solidFill>
                  <a:srgbClr val="7030A0"/>
                </a:solidFill>
              </a:rPr>
              <a:t>Hatchlings: In the Nes</a:t>
            </a:r>
            <a:r>
              <a:rPr lang="en" sz="1200">
                <a:solidFill>
                  <a:srgbClr val="7030A0"/>
                </a:solidFill>
              </a:rPr>
              <a:t>t with your baby, you will receive an entire kit as a present over the course of four weeks. There’s a frog puppet </a:t>
            </a:r>
            <a:r>
              <a:rPr i="1" lang="en" sz="1200">
                <a:solidFill>
                  <a:schemeClr val="dk1"/>
                </a:solidFill>
              </a:rPr>
              <a:t>(Show), </a:t>
            </a:r>
            <a:r>
              <a:rPr lang="en" sz="1200">
                <a:solidFill>
                  <a:srgbClr val="7030A0"/>
                </a:solidFill>
              </a:rPr>
              <a:t>shakers like these </a:t>
            </a:r>
            <a:r>
              <a:rPr i="1" lang="en" sz="1200">
                <a:solidFill>
                  <a:schemeClr val="dk1"/>
                </a:solidFill>
              </a:rPr>
              <a:t>(Show), </a:t>
            </a:r>
            <a:r>
              <a:rPr lang="en" sz="1200">
                <a:solidFill>
                  <a:srgbClr val="7030A0"/>
                </a:solidFill>
              </a:rPr>
              <a:t>another board book  </a:t>
            </a:r>
            <a:r>
              <a:rPr i="1" lang="en" sz="1200">
                <a:solidFill>
                  <a:schemeClr val="dk1"/>
                </a:solidFill>
              </a:rPr>
              <a:t>(Show), </a:t>
            </a:r>
            <a:r>
              <a:rPr lang="en" sz="1200">
                <a:solidFill>
                  <a:srgbClr val="7030A0"/>
                </a:solidFill>
              </a:rPr>
              <a:t> an indestructible book with beautiful animal pictures  </a:t>
            </a:r>
            <a:r>
              <a:rPr i="1" lang="en" sz="1200">
                <a:solidFill>
                  <a:schemeClr val="dk1"/>
                </a:solidFill>
              </a:rPr>
              <a:t>(Show),</a:t>
            </a:r>
            <a:r>
              <a:rPr lang="en" sz="1200">
                <a:solidFill>
                  <a:srgbClr val="7030A0"/>
                </a:solidFill>
              </a:rPr>
              <a:t> and a songbook with all the songs and rhymes used during all the </a:t>
            </a:r>
            <a:r>
              <a:rPr i="1" lang="en" sz="1200">
                <a:solidFill>
                  <a:srgbClr val="7030A0"/>
                </a:solidFill>
              </a:rPr>
              <a:t>Hatchlings: In the Nest </a:t>
            </a:r>
            <a:r>
              <a:rPr lang="en" sz="1200">
                <a:solidFill>
                  <a:srgbClr val="7030A0"/>
                </a:solidFill>
              </a:rPr>
              <a:t>sessions . If you don’t already have one, there’s also this early literacy calendar produced by the Maryland State Library </a:t>
            </a:r>
            <a:r>
              <a:rPr i="1" lang="en" sz="1200">
                <a:solidFill>
                  <a:schemeClr val="dk1"/>
                </a:solidFill>
              </a:rPr>
              <a:t>(Show)</a:t>
            </a:r>
            <a:r>
              <a:rPr lang="en" sz="1200">
                <a:solidFill>
                  <a:srgbClr val="7030A0"/>
                </a:solidFill>
              </a:rPr>
              <a:t>.</a:t>
            </a:r>
            <a:endParaRPr sz="1200">
              <a:solidFill>
                <a:srgbClr val="7030A0"/>
              </a:solidFill>
            </a:endParaRPr>
          </a:p>
          <a:p>
            <a:pPr indent="0" lvl="0" marL="0" rtl="0" algn="l">
              <a:lnSpc>
                <a:spcPct val="115000"/>
              </a:lnSpc>
              <a:spcBef>
                <a:spcPts val="0"/>
              </a:spcBef>
              <a:spcAft>
                <a:spcPts val="0"/>
              </a:spcAft>
              <a:buClr>
                <a:schemeClr val="dk1"/>
              </a:buClr>
              <a:buSzPts val="1100"/>
              <a:buFont typeface="Arial"/>
              <a:buNone/>
            </a:pPr>
            <a:r>
              <a:t/>
            </a:r>
            <a:endParaRPr sz="1200">
              <a:solidFill>
                <a:srgbClr val="7030A0"/>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highlight>
                  <a:schemeClr val="lt1"/>
                </a:highlight>
              </a:rPr>
              <a:t>You will also another bag with the </a:t>
            </a:r>
            <a:r>
              <a:rPr i="1" lang="en" sz="1200">
                <a:solidFill>
                  <a:schemeClr val="dk1"/>
                </a:solidFill>
                <a:highlight>
                  <a:schemeClr val="lt1"/>
                </a:highlight>
              </a:rPr>
              <a:t>Mother Goose on the Loose </a:t>
            </a:r>
            <a:r>
              <a:rPr lang="en" sz="1200">
                <a:solidFill>
                  <a:schemeClr val="dk1"/>
                </a:solidFill>
                <a:highlight>
                  <a:schemeClr val="lt1"/>
                </a:highlight>
              </a:rPr>
              <a:t>logo on it, which becomes an easy place to store all of these supplies.  </a:t>
            </a:r>
            <a:endParaRPr sz="1200">
              <a:solidFill>
                <a:schemeClr val="dk1"/>
              </a:solidFill>
              <a:highlight>
                <a:schemeClr val="lt1"/>
              </a:highlight>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highlight>
                <a:schemeClr val="lt1"/>
              </a:highlight>
            </a:endParaRPr>
          </a:p>
          <a:p>
            <a:pPr indent="0" lvl="0" marL="0" rtl="0" algn="l">
              <a:lnSpc>
                <a:spcPct val="115000"/>
              </a:lnSpc>
              <a:spcBef>
                <a:spcPts val="0"/>
              </a:spcBef>
              <a:spcAft>
                <a:spcPts val="0"/>
              </a:spcAft>
              <a:buClr>
                <a:schemeClr val="dk1"/>
              </a:buClr>
              <a:buSzPts val="1100"/>
              <a:buFont typeface="Arial"/>
              <a:buNone/>
            </a:pPr>
            <a:r>
              <a:rPr i="1" lang="en" sz="1200">
                <a:solidFill>
                  <a:schemeClr val="dk1"/>
                </a:solidFill>
              </a:rPr>
              <a:t>(Show your shaker.)  </a:t>
            </a:r>
            <a:endParaRPr i="1" sz="12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200">
              <a:solidFill>
                <a:srgbClr val="7030A0"/>
              </a:solidFill>
            </a:endParaRPr>
          </a:p>
          <a:p>
            <a:pPr indent="0" lvl="0" marL="0" rtl="0" algn="l">
              <a:lnSpc>
                <a:spcPct val="115000"/>
              </a:lnSpc>
              <a:spcBef>
                <a:spcPts val="0"/>
              </a:spcBef>
              <a:spcAft>
                <a:spcPts val="0"/>
              </a:spcAft>
              <a:buClr>
                <a:schemeClr val="dk1"/>
              </a:buClr>
              <a:buSzPts val="1100"/>
              <a:buFont typeface="Arial"/>
              <a:buNone/>
            </a:pPr>
            <a:r>
              <a:rPr lang="en" sz="1200">
                <a:solidFill>
                  <a:srgbClr val="7030A0"/>
                </a:solidFill>
              </a:rPr>
              <a:t>Because these shakers are small and make a soft sound, they are great for little babies. It's fun to sing songs and dance around with the shakers! There’s a song about shakers that I like, so I’ll sing it twice. Feel free to listen the first time and then sing along the second time, or do it with me both times. </a:t>
            </a:r>
            <a:endParaRPr sz="1200">
              <a:solidFill>
                <a:srgbClr val="7030A0"/>
              </a:solidFill>
            </a:endParaRPr>
          </a:p>
          <a:p>
            <a:pPr indent="0" lvl="0" marL="0" rtl="0" algn="l">
              <a:lnSpc>
                <a:spcPct val="115000"/>
              </a:lnSpc>
              <a:spcBef>
                <a:spcPts val="1200"/>
              </a:spcBef>
              <a:spcAft>
                <a:spcPts val="0"/>
              </a:spcAft>
              <a:buClr>
                <a:schemeClr val="dk1"/>
              </a:buClr>
              <a:buSzPts val="1100"/>
              <a:buFont typeface="Arial"/>
              <a:buNone/>
            </a:pPr>
            <a:r>
              <a:rPr b="1" lang="en" sz="1200">
                <a:solidFill>
                  <a:schemeClr val="dk1"/>
                </a:solidFill>
                <a:highlight>
                  <a:srgbClr val="FFFF00"/>
                </a:highlight>
              </a:rPr>
              <a:t>(STOP SCREEN SHARE)</a:t>
            </a:r>
            <a:endParaRPr sz="1200">
              <a:solidFill>
                <a:srgbClr val="7030A0"/>
              </a:solidFill>
            </a:endParaRPr>
          </a:p>
          <a:p>
            <a:pPr indent="0" lvl="0" marL="0" rtl="0" algn="l">
              <a:lnSpc>
                <a:spcPct val="115000"/>
              </a:lnSpc>
              <a:spcBef>
                <a:spcPts val="1200"/>
              </a:spcBef>
              <a:spcAft>
                <a:spcPts val="0"/>
              </a:spcAft>
              <a:buClr>
                <a:schemeClr val="dk1"/>
              </a:buClr>
              <a:buSzPts val="1100"/>
              <a:buFont typeface="Arial"/>
              <a:buNone/>
            </a:pPr>
            <a:r>
              <a:t/>
            </a:r>
            <a:endParaRPr sz="1200">
              <a:solidFill>
                <a:srgbClr val="7030A0"/>
              </a:solidFill>
            </a:endParaRPr>
          </a:p>
          <a:p>
            <a:pPr indent="0" lvl="0" marL="0" rtl="0" algn="l">
              <a:lnSpc>
                <a:spcPct val="115000"/>
              </a:lnSpc>
              <a:spcBef>
                <a:spcPts val="0"/>
              </a:spcBef>
              <a:spcAft>
                <a:spcPts val="0"/>
              </a:spcAft>
              <a:buClr>
                <a:schemeClr val="dk1"/>
              </a:buClr>
              <a:buSzPts val="1100"/>
              <a:buFont typeface="Arial"/>
              <a:buNone/>
            </a:pPr>
            <a:r>
              <a:rPr lang="en" sz="1200">
                <a:solidFill>
                  <a:srgbClr val="7030A0"/>
                </a:solidFill>
              </a:rPr>
              <a:t>Hold up your shakers and shake along with me. The words are on the screen. </a:t>
            </a:r>
            <a:endParaRPr sz="1200">
              <a:solidFill>
                <a:srgbClr val="7030A0"/>
              </a:solidFill>
            </a:endParaRPr>
          </a:p>
          <a:p>
            <a:pPr indent="0" lvl="0" marL="0" rtl="0" algn="l">
              <a:lnSpc>
                <a:spcPct val="115000"/>
              </a:lnSpc>
              <a:spcBef>
                <a:spcPts val="0"/>
              </a:spcBef>
              <a:spcAft>
                <a:spcPts val="0"/>
              </a:spcAft>
              <a:buClr>
                <a:schemeClr val="dk1"/>
              </a:buClr>
              <a:buSzPts val="1100"/>
              <a:buFont typeface="Arial"/>
              <a:buNone/>
            </a:pPr>
            <a:r>
              <a:t/>
            </a:r>
            <a:endParaRPr sz="1200">
              <a:solidFill>
                <a:srgbClr val="7030A0"/>
              </a:solidFill>
            </a:endParaRPr>
          </a:p>
          <a:p>
            <a:pPr indent="0" lvl="0" marL="0" rtl="0" algn="l">
              <a:lnSpc>
                <a:spcPct val="115000"/>
              </a:lnSpc>
              <a:spcBef>
                <a:spcPts val="0"/>
              </a:spcBef>
              <a:spcAft>
                <a:spcPts val="0"/>
              </a:spcAft>
              <a:buClr>
                <a:schemeClr val="dk1"/>
              </a:buClr>
              <a:buSzPts val="1100"/>
              <a:buFont typeface="Arial"/>
              <a:buNone/>
            </a:pPr>
            <a:r>
              <a:rPr i="1" lang="en" sz="1200">
                <a:solidFill>
                  <a:schemeClr val="dk1"/>
                </a:solidFill>
              </a:rPr>
              <a:t>(Sing and shake)</a:t>
            </a:r>
            <a:endParaRPr i="1" sz="1200">
              <a:solidFill>
                <a:schemeClr val="dk1"/>
              </a:solidFill>
            </a:endParaRPr>
          </a:p>
          <a:p>
            <a:pPr indent="0" lvl="0" marL="457200" rtl="0" algn="l">
              <a:lnSpc>
                <a:spcPct val="115000"/>
              </a:lnSpc>
              <a:spcBef>
                <a:spcPts val="0"/>
              </a:spcBef>
              <a:spcAft>
                <a:spcPts val="0"/>
              </a:spcAft>
              <a:buClr>
                <a:schemeClr val="dk1"/>
              </a:buClr>
              <a:buSzPts val="1100"/>
              <a:buFont typeface="Arial"/>
              <a:buNone/>
            </a:pPr>
            <a:r>
              <a:rPr lang="en" sz="1200">
                <a:solidFill>
                  <a:srgbClr val="7030A0"/>
                </a:solidFill>
              </a:rPr>
              <a:t>𝄞 I have a little shaker, I’ll shake it in the air.</a:t>
            </a:r>
            <a:endParaRPr sz="1200">
              <a:solidFill>
                <a:srgbClr val="7030A0"/>
              </a:solidFill>
            </a:endParaRPr>
          </a:p>
          <a:p>
            <a:pPr indent="0" lvl="0" marL="457200" rtl="0" algn="l">
              <a:lnSpc>
                <a:spcPct val="115000"/>
              </a:lnSpc>
              <a:spcBef>
                <a:spcPts val="0"/>
              </a:spcBef>
              <a:spcAft>
                <a:spcPts val="0"/>
              </a:spcAft>
              <a:buClr>
                <a:schemeClr val="dk1"/>
              </a:buClr>
              <a:buSzPts val="1100"/>
              <a:buFont typeface="Arial"/>
              <a:buNone/>
            </a:pPr>
            <a:r>
              <a:rPr lang="en" sz="1200">
                <a:solidFill>
                  <a:srgbClr val="7030A0"/>
                </a:solidFill>
              </a:rPr>
              <a:t>I’ll shake it over here. I’ll shake it over there.</a:t>
            </a:r>
            <a:endParaRPr sz="1200">
              <a:solidFill>
                <a:srgbClr val="7030A0"/>
              </a:solidFill>
            </a:endParaRPr>
          </a:p>
          <a:p>
            <a:pPr indent="0" lvl="0" marL="457200" rtl="0" algn="l">
              <a:lnSpc>
                <a:spcPct val="115000"/>
              </a:lnSpc>
              <a:spcBef>
                <a:spcPts val="0"/>
              </a:spcBef>
              <a:spcAft>
                <a:spcPts val="0"/>
              </a:spcAft>
              <a:buClr>
                <a:schemeClr val="dk1"/>
              </a:buClr>
              <a:buSzPts val="1100"/>
              <a:buFont typeface="Arial"/>
              <a:buNone/>
            </a:pPr>
            <a:r>
              <a:rPr lang="en" sz="1200">
                <a:solidFill>
                  <a:srgbClr val="7030A0"/>
                </a:solidFill>
              </a:rPr>
              <a:t>It can be a carousel. Going round and round.</a:t>
            </a:r>
            <a:endParaRPr sz="1200">
              <a:solidFill>
                <a:srgbClr val="7030A0"/>
              </a:solidFill>
            </a:endParaRPr>
          </a:p>
          <a:p>
            <a:pPr indent="0" lvl="0" marL="457200" rtl="0" algn="l">
              <a:lnSpc>
                <a:spcPct val="115000"/>
              </a:lnSpc>
              <a:spcBef>
                <a:spcPts val="0"/>
              </a:spcBef>
              <a:spcAft>
                <a:spcPts val="0"/>
              </a:spcAft>
              <a:buClr>
                <a:schemeClr val="dk1"/>
              </a:buClr>
              <a:buSzPts val="1100"/>
              <a:buFont typeface="Arial"/>
              <a:buNone/>
            </a:pPr>
            <a:r>
              <a:rPr lang="en" sz="1200">
                <a:solidFill>
                  <a:srgbClr val="7030A0"/>
                </a:solidFill>
              </a:rPr>
              <a:t>It can be a shooting star, falling to the ground. </a:t>
            </a:r>
            <a:endParaRPr sz="1200">
              <a:solidFill>
                <a:srgbClr val="7030A0"/>
              </a:solidFill>
            </a:endParaRPr>
          </a:p>
          <a:p>
            <a:pPr indent="0" lvl="0" marL="457200" rtl="0" algn="l">
              <a:lnSpc>
                <a:spcPct val="115000"/>
              </a:lnSpc>
              <a:spcBef>
                <a:spcPts val="0"/>
              </a:spcBef>
              <a:spcAft>
                <a:spcPts val="0"/>
              </a:spcAft>
              <a:buClr>
                <a:schemeClr val="dk1"/>
              </a:buClr>
              <a:buSzPts val="1100"/>
              <a:buFont typeface="Arial"/>
              <a:buNone/>
            </a:pPr>
            <a:r>
              <a:rPr lang="en" sz="1200">
                <a:solidFill>
                  <a:srgbClr val="7030A0"/>
                </a:solidFill>
              </a:rPr>
              <a:t>I have a little shaker, I’ll shake it in the air.</a:t>
            </a:r>
            <a:endParaRPr sz="1200">
              <a:solidFill>
                <a:srgbClr val="7030A0"/>
              </a:solidFill>
            </a:endParaRPr>
          </a:p>
          <a:p>
            <a:pPr indent="0" lvl="0" marL="457200" rtl="0" algn="l">
              <a:lnSpc>
                <a:spcPct val="115000"/>
              </a:lnSpc>
              <a:spcBef>
                <a:spcPts val="0"/>
              </a:spcBef>
              <a:spcAft>
                <a:spcPts val="0"/>
              </a:spcAft>
              <a:buClr>
                <a:schemeClr val="dk1"/>
              </a:buClr>
              <a:buSzPts val="1100"/>
              <a:buFont typeface="Arial"/>
              <a:buNone/>
            </a:pPr>
            <a:r>
              <a:rPr lang="en" sz="1200">
                <a:solidFill>
                  <a:srgbClr val="7030A0"/>
                </a:solidFill>
              </a:rPr>
              <a:t>I’ll shake it over here. I’ll shake it over there.</a:t>
            </a:r>
            <a:endParaRPr sz="1200">
              <a:solidFill>
                <a:srgbClr val="7030A0"/>
              </a:solidFill>
            </a:endParaRPr>
          </a:p>
          <a:p>
            <a:pPr indent="0" lvl="0" marL="0" rtl="0" algn="l">
              <a:lnSpc>
                <a:spcPct val="115000"/>
              </a:lnSpc>
              <a:spcBef>
                <a:spcPts val="0"/>
              </a:spcBef>
              <a:spcAft>
                <a:spcPts val="0"/>
              </a:spcAft>
              <a:buClr>
                <a:schemeClr val="dk1"/>
              </a:buClr>
              <a:buSzPts val="1100"/>
              <a:buFont typeface="Arial"/>
              <a:buNone/>
            </a:pPr>
            <a:r>
              <a:t/>
            </a:r>
            <a:endParaRPr sz="1200">
              <a:solidFill>
                <a:srgbClr val="7030A0"/>
              </a:solidFill>
            </a:endParaRPr>
          </a:p>
          <a:p>
            <a:pPr indent="0" lvl="0" marL="0" rtl="0" algn="l">
              <a:lnSpc>
                <a:spcPct val="100000"/>
              </a:lnSpc>
              <a:spcBef>
                <a:spcPts val="1200"/>
              </a:spcBef>
              <a:spcAft>
                <a:spcPts val="0"/>
              </a:spcAft>
              <a:buClr>
                <a:schemeClr val="dk1"/>
              </a:buClr>
              <a:buSzPts val="1100"/>
              <a:buFont typeface="Arial"/>
              <a:buNone/>
            </a:pPr>
            <a:r>
              <a:rPr lang="en" sz="1200">
                <a:solidFill>
                  <a:srgbClr val="7030A0"/>
                </a:solidFill>
              </a:rPr>
              <a:t>Okay everyone, do it with me. You can be as dramatic as you want! Have fun with this! </a:t>
            </a:r>
            <a:r>
              <a:rPr i="1" lang="en" sz="1200">
                <a:solidFill>
                  <a:schemeClr val="dk1"/>
                </a:solidFill>
              </a:rPr>
              <a:t>(Repeat song)</a:t>
            </a:r>
            <a:endParaRPr i="1" sz="1200">
              <a:solidFill>
                <a:schemeClr val="dk1"/>
              </a:solidFill>
            </a:endParaRPr>
          </a:p>
          <a:p>
            <a:pPr indent="0" lvl="0" marL="457200" rtl="0" algn="l">
              <a:lnSpc>
                <a:spcPct val="115000"/>
              </a:lnSpc>
              <a:spcBef>
                <a:spcPts val="1200"/>
              </a:spcBef>
              <a:spcAft>
                <a:spcPts val="0"/>
              </a:spcAft>
              <a:buClr>
                <a:schemeClr val="dk1"/>
              </a:buClr>
              <a:buSzPts val="1100"/>
              <a:buFont typeface="Arial"/>
              <a:buNone/>
            </a:pPr>
            <a:r>
              <a:rPr lang="en" sz="1200">
                <a:solidFill>
                  <a:srgbClr val="7030A0"/>
                </a:solidFill>
              </a:rPr>
              <a:t>𝄞I have a little shaker, I’ll shake it in the air.</a:t>
            </a:r>
            <a:endParaRPr sz="1200">
              <a:solidFill>
                <a:srgbClr val="7030A0"/>
              </a:solidFill>
            </a:endParaRPr>
          </a:p>
          <a:p>
            <a:pPr indent="0" lvl="0" marL="457200" rtl="0" algn="l">
              <a:lnSpc>
                <a:spcPct val="115000"/>
              </a:lnSpc>
              <a:spcBef>
                <a:spcPts val="0"/>
              </a:spcBef>
              <a:spcAft>
                <a:spcPts val="0"/>
              </a:spcAft>
              <a:buClr>
                <a:schemeClr val="dk1"/>
              </a:buClr>
              <a:buSzPts val="1100"/>
              <a:buFont typeface="Arial"/>
              <a:buNone/>
            </a:pPr>
            <a:r>
              <a:rPr lang="en" sz="1200">
                <a:solidFill>
                  <a:srgbClr val="7030A0"/>
                </a:solidFill>
              </a:rPr>
              <a:t>I’ll shake it over here. I’ll shake it over there.</a:t>
            </a:r>
            <a:endParaRPr sz="1200">
              <a:solidFill>
                <a:srgbClr val="7030A0"/>
              </a:solidFill>
            </a:endParaRPr>
          </a:p>
          <a:p>
            <a:pPr indent="0" lvl="0" marL="457200" rtl="0" algn="l">
              <a:lnSpc>
                <a:spcPct val="115000"/>
              </a:lnSpc>
              <a:spcBef>
                <a:spcPts val="0"/>
              </a:spcBef>
              <a:spcAft>
                <a:spcPts val="0"/>
              </a:spcAft>
              <a:buClr>
                <a:schemeClr val="dk1"/>
              </a:buClr>
              <a:buSzPts val="1100"/>
              <a:buFont typeface="Arial"/>
              <a:buNone/>
            </a:pPr>
            <a:r>
              <a:rPr lang="en" sz="1200">
                <a:solidFill>
                  <a:srgbClr val="7030A0"/>
                </a:solidFill>
              </a:rPr>
              <a:t>It can be a carousel. Going round and round.</a:t>
            </a:r>
            <a:endParaRPr sz="1200">
              <a:solidFill>
                <a:srgbClr val="7030A0"/>
              </a:solidFill>
            </a:endParaRPr>
          </a:p>
          <a:p>
            <a:pPr indent="0" lvl="0" marL="457200" rtl="0" algn="l">
              <a:lnSpc>
                <a:spcPct val="115000"/>
              </a:lnSpc>
              <a:spcBef>
                <a:spcPts val="0"/>
              </a:spcBef>
              <a:spcAft>
                <a:spcPts val="0"/>
              </a:spcAft>
              <a:buClr>
                <a:schemeClr val="dk1"/>
              </a:buClr>
              <a:buSzPts val="1100"/>
              <a:buFont typeface="Arial"/>
              <a:buNone/>
            </a:pPr>
            <a:r>
              <a:rPr lang="en" sz="1200">
                <a:solidFill>
                  <a:srgbClr val="7030A0"/>
                </a:solidFill>
              </a:rPr>
              <a:t>It can be a shooting star, falling to the ground. </a:t>
            </a:r>
            <a:endParaRPr sz="1200">
              <a:solidFill>
                <a:srgbClr val="7030A0"/>
              </a:solidFill>
            </a:endParaRPr>
          </a:p>
          <a:p>
            <a:pPr indent="0" lvl="0" marL="457200" rtl="0" algn="l">
              <a:lnSpc>
                <a:spcPct val="115000"/>
              </a:lnSpc>
              <a:spcBef>
                <a:spcPts val="0"/>
              </a:spcBef>
              <a:spcAft>
                <a:spcPts val="0"/>
              </a:spcAft>
              <a:buClr>
                <a:schemeClr val="dk1"/>
              </a:buClr>
              <a:buSzPts val="1100"/>
              <a:buFont typeface="Arial"/>
              <a:buNone/>
            </a:pPr>
            <a:r>
              <a:rPr lang="en" sz="1200">
                <a:solidFill>
                  <a:srgbClr val="7030A0"/>
                </a:solidFill>
              </a:rPr>
              <a:t>I have a little shaker, I’ll shake it in the air.</a:t>
            </a:r>
            <a:endParaRPr sz="1200">
              <a:solidFill>
                <a:srgbClr val="7030A0"/>
              </a:solidFill>
            </a:endParaRPr>
          </a:p>
          <a:p>
            <a:pPr indent="0" lvl="0" marL="457200" rtl="0" algn="l">
              <a:lnSpc>
                <a:spcPct val="115000"/>
              </a:lnSpc>
              <a:spcBef>
                <a:spcPts val="0"/>
              </a:spcBef>
              <a:spcAft>
                <a:spcPts val="0"/>
              </a:spcAft>
              <a:buClr>
                <a:schemeClr val="dk1"/>
              </a:buClr>
              <a:buSzPts val="1100"/>
              <a:buFont typeface="Arial"/>
              <a:buNone/>
            </a:pPr>
            <a:r>
              <a:rPr lang="en" sz="1200">
                <a:solidFill>
                  <a:srgbClr val="7030A0"/>
                </a:solidFill>
              </a:rPr>
              <a:t>I’ll shake it over here. I’ll shake it over there.</a:t>
            </a:r>
            <a:endParaRPr sz="1200">
              <a:solidFill>
                <a:srgbClr val="7030A0"/>
              </a:solidFill>
            </a:endParaRPr>
          </a:p>
          <a:p>
            <a:pPr indent="0" lvl="0" marL="457200" rtl="0" algn="l">
              <a:lnSpc>
                <a:spcPct val="115000"/>
              </a:lnSpc>
              <a:spcBef>
                <a:spcPts val="0"/>
              </a:spcBef>
              <a:spcAft>
                <a:spcPts val="0"/>
              </a:spcAft>
              <a:buClr>
                <a:schemeClr val="dk1"/>
              </a:buClr>
              <a:buSzPts val="1100"/>
              <a:buFont typeface="Arial"/>
              <a:buNone/>
            </a:pPr>
            <a:r>
              <a:t/>
            </a:r>
            <a:endParaRPr sz="1200">
              <a:solidFill>
                <a:srgbClr val="7030A0"/>
              </a:solidFill>
            </a:endParaRPr>
          </a:p>
          <a:p>
            <a:pPr indent="0" lvl="0" marL="0" rtl="0" algn="l">
              <a:lnSpc>
                <a:spcPct val="115000"/>
              </a:lnSpc>
              <a:spcBef>
                <a:spcPts val="0"/>
              </a:spcBef>
              <a:spcAft>
                <a:spcPts val="0"/>
              </a:spcAft>
              <a:buClr>
                <a:schemeClr val="dk1"/>
              </a:buClr>
              <a:buSzPts val="1100"/>
              <a:buFont typeface="Arial"/>
              <a:buNone/>
            </a:pPr>
            <a:r>
              <a:rPr lang="en" sz="1200">
                <a:solidFill>
                  <a:srgbClr val="7030A0"/>
                </a:solidFill>
              </a:rPr>
              <a:t>If you’d like to join me, stand up and try dancing to it. See if you can be as silly as possible!  Or you can still shake while sitting. It’s best to share these songs with your fetus and later on with your baby in ways that you enjoy. So if you like to dance or move creatively, now is your chance to shine! Feel free to turn off your camera if you are feeling shy, but don't’ forget to turn it back out when the song is over.</a:t>
            </a:r>
            <a:endParaRPr sz="1200">
              <a:solidFill>
                <a:srgbClr val="7030A0"/>
              </a:solidFill>
            </a:endParaRPr>
          </a:p>
          <a:p>
            <a:pPr indent="0" lvl="0" marL="0" rtl="0" algn="l">
              <a:lnSpc>
                <a:spcPct val="115000"/>
              </a:lnSpc>
              <a:spcBef>
                <a:spcPts val="0"/>
              </a:spcBef>
              <a:spcAft>
                <a:spcPts val="0"/>
              </a:spcAft>
              <a:buClr>
                <a:schemeClr val="dk1"/>
              </a:buClr>
              <a:buSzPts val="1100"/>
              <a:buFont typeface="Arial"/>
              <a:buNone/>
            </a:pPr>
            <a:r>
              <a:t/>
            </a:r>
            <a:endParaRPr sz="1200">
              <a:solidFill>
                <a:srgbClr val="7030A0"/>
              </a:solidFill>
            </a:endParaRPr>
          </a:p>
          <a:p>
            <a:pPr indent="0" lvl="0" marL="457200" rtl="0" algn="l">
              <a:lnSpc>
                <a:spcPct val="115000"/>
              </a:lnSpc>
              <a:spcBef>
                <a:spcPts val="0"/>
              </a:spcBef>
              <a:spcAft>
                <a:spcPts val="0"/>
              </a:spcAft>
              <a:buClr>
                <a:schemeClr val="dk1"/>
              </a:buClr>
              <a:buSzPts val="1100"/>
              <a:buFont typeface="Arial"/>
              <a:buNone/>
            </a:pPr>
            <a:r>
              <a:rPr lang="en" sz="1200">
                <a:solidFill>
                  <a:srgbClr val="7030A0"/>
                </a:solidFill>
              </a:rPr>
              <a:t>𝄞I have a little shaker, I’ll shake it in the air.</a:t>
            </a:r>
            <a:endParaRPr sz="1200">
              <a:solidFill>
                <a:srgbClr val="7030A0"/>
              </a:solidFill>
            </a:endParaRPr>
          </a:p>
          <a:p>
            <a:pPr indent="0" lvl="0" marL="457200" rtl="0" algn="l">
              <a:lnSpc>
                <a:spcPct val="115000"/>
              </a:lnSpc>
              <a:spcBef>
                <a:spcPts val="0"/>
              </a:spcBef>
              <a:spcAft>
                <a:spcPts val="0"/>
              </a:spcAft>
              <a:buClr>
                <a:schemeClr val="dk1"/>
              </a:buClr>
              <a:buSzPts val="1100"/>
              <a:buFont typeface="Arial"/>
              <a:buNone/>
            </a:pPr>
            <a:r>
              <a:rPr lang="en" sz="1200">
                <a:solidFill>
                  <a:srgbClr val="7030A0"/>
                </a:solidFill>
              </a:rPr>
              <a:t>I’ll shake it over here. I’ll shake it over there.</a:t>
            </a:r>
            <a:endParaRPr sz="1200">
              <a:solidFill>
                <a:srgbClr val="7030A0"/>
              </a:solidFill>
            </a:endParaRPr>
          </a:p>
          <a:p>
            <a:pPr indent="0" lvl="0" marL="457200" rtl="0" algn="l">
              <a:lnSpc>
                <a:spcPct val="115000"/>
              </a:lnSpc>
              <a:spcBef>
                <a:spcPts val="0"/>
              </a:spcBef>
              <a:spcAft>
                <a:spcPts val="0"/>
              </a:spcAft>
              <a:buClr>
                <a:schemeClr val="dk1"/>
              </a:buClr>
              <a:buSzPts val="1100"/>
              <a:buFont typeface="Arial"/>
              <a:buNone/>
            </a:pPr>
            <a:r>
              <a:rPr lang="en" sz="1200">
                <a:solidFill>
                  <a:srgbClr val="7030A0"/>
                </a:solidFill>
              </a:rPr>
              <a:t>It can be a carousel. Going round and round.</a:t>
            </a:r>
            <a:endParaRPr sz="1200">
              <a:solidFill>
                <a:srgbClr val="7030A0"/>
              </a:solidFill>
            </a:endParaRPr>
          </a:p>
          <a:p>
            <a:pPr indent="0" lvl="0" marL="457200" rtl="0" algn="l">
              <a:lnSpc>
                <a:spcPct val="115000"/>
              </a:lnSpc>
              <a:spcBef>
                <a:spcPts val="0"/>
              </a:spcBef>
              <a:spcAft>
                <a:spcPts val="0"/>
              </a:spcAft>
              <a:buClr>
                <a:schemeClr val="dk1"/>
              </a:buClr>
              <a:buSzPts val="1100"/>
              <a:buFont typeface="Arial"/>
              <a:buNone/>
            </a:pPr>
            <a:r>
              <a:rPr lang="en" sz="1200">
                <a:solidFill>
                  <a:srgbClr val="7030A0"/>
                </a:solidFill>
              </a:rPr>
              <a:t>It can be a shooting star, falling to the ground. </a:t>
            </a:r>
            <a:endParaRPr sz="1200">
              <a:solidFill>
                <a:srgbClr val="7030A0"/>
              </a:solidFill>
            </a:endParaRPr>
          </a:p>
          <a:p>
            <a:pPr indent="0" lvl="0" marL="457200" rtl="0" algn="l">
              <a:lnSpc>
                <a:spcPct val="115000"/>
              </a:lnSpc>
              <a:spcBef>
                <a:spcPts val="0"/>
              </a:spcBef>
              <a:spcAft>
                <a:spcPts val="0"/>
              </a:spcAft>
              <a:buClr>
                <a:schemeClr val="dk1"/>
              </a:buClr>
              <a:buSzPts val="1100"/>
              <a:buFont typeface="Arial"/>
              <a:buNone/>
            </a:pPr>
            <a:r>
              <a:rPr lang="en" sz="1200">
                <a:solidFill>
                  <a:srgbClr val="7030A0"/>
                </a:solidFill>
              </a:rPr>
              <a:t>I had a little shaker, I’ll shake it in the air.</a:t>
            </a:r>
            <a:endParaRPr sz="1200">
              <a:solidFill>
                <a:srgbClr val="7030A0"/>
              </a:solidFill>
            </a:endParaRPr>
          </a:p>
          <a:p>
            <a:pPr indent="0" lvl="0" marL="457200" rtl="0" algn="l">
              <a:lnSpc>
                <a:spcPct val="115000"/>
              </a:lnSpc>
              <a:spcBef>
                <a:spcPts val="0"/>
              </a:spcBef>
              <a:spcAft>
                <a:spcPts val="0"/>
              </a:spcAft>
              <a:buClr>
                <a:schemeClr val="dk1"/>
              </a:buClr>
              <a:buSzPts val="1100"/>
              <a:buFont typeface="Arial"/>
              <a:buNone/>
            </a:pPr>
            <a:r>
              <a:rPr lang="en" sz="1200">
                <a:solidFill>
                  <a:srgbClr val="7030A0"/>
                </a:solidFill>
              </a:rPr>
              <a:t>I’ll shake it over here. I’ll shake it over there.</a:t>
            </a:r>
            <a:endParaRPr sz="1200">
              <a:solidFill>
                <a:srgbClr val="7030A0"/>
              </a:solidFill>
            </a:endParaRPr>
          </a:p>
          <a:p>
            <a:pPr indent="0" lvl="0" marL="0" rtl="0" algn="l">
              <a:lnSpc>
                <a:spcPct val="115000"/>
              </a:lnSpc>
              <a:spcBef>
                <a:spcPts val="1200"/>
              </a:spcBef>
              <a:spcAft>
                <a:spcPts val="0"/>
              </a:spcAft>
              <a:buClr>
                <a:schemeClr val="dk1"/>
              </a:buClr>
              <a:buSzPts val="1100"/>
              <a:buFont typeface="Arial"/>
              <a:buNone/>
            </a:pPr>
            <a:r>
              <a:rPr lang="en" sz="1200">
                <a:solidFill>
                  <a:srgbClr val="7030A0"/>
                </a:solidFill>
              </a:rPr>
              <a:t>Don’t limit yourself to only singing children’s songs. Any song is good, even songs from different genres and music videos. Try to choose songs with the word love in them to let your baby know how much you care.  Or change the original words to add in some words of affection. Can you think of any songs that would be good to dance to, that mention love or caring in them?  What are they? </a:t>
            </a:r>
            <a:r>
              <a:rPr i="1" lang="en" sz="1200">
                <a:solidFill>
                  <a:schemeClr val="dk1"/>
                </a:solidFill>
              </a:rPr>
              <a:t>(Give participants time to think and listen to their answers. If there is time and the group seems receptive, ask if they can sing a line or two from the song.)  </a:t>
            </a:r>
            <a:endParaRPr sz="12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sz="1200">
                <a:solidFill>
                  <a:srgbClr val="7030A0"/>
                </a:solidFill>
              </a:rPr>
              <a:t>When you are at home, if you hear a song that you like, try dancing to it. You don't need to limit your dancing to just one song. The more the merrier! Remember, combining music and movement together in an activity with your babies is so nourishing, it is like giving food to their brain. And if you are too tired to dance, that’s fine. Stay in your seat and add gentle movements like swaying from side to side. Your fetus will enjoy that too.</a:t>
            </a:r>
            <a:endParaRPr sz="1200">
              <a:solidFill>
                <a:srgbClr val="7030A0"/>
              </a:solidFill>
            </a:endParaRPr>
          </a:p>
          <a:p>
            <a:pPr indent="0" lvl="0" marL="0" rtl="0" algn="l">
              <a:lnSpc>
                <a:spcPct val="115000"/>
              </a:lnSpc>
              <a:spcBef>
                <a:spcPts val="1200"/>
              </a:spcBef>
              <a:spcAft>
                <a:spcPts val="0"/>
              </a:spcAft>
              <a:buClr>
                <a:schemeClr val="dk1"/>
              </a:buClr>
              <a:buSzPts val="1100"/>
              <a:buFont typeface="Arial"/>
              <a:buNone/>
            </a:pPr>
            <a:r>
              <a:rPr lang="en" sz="1200">
                <a:solidFill>
                  <a:srgbClr val="7030A0"/>
                </a:solidFill>
              </a:rPr>
              <a:t>You can even sing a “clean up song” for putting the shakers back in the tote back. </a:t>
            </a:r>
            <a:r>
              <a:rPr i="1" lang="en" sz="1200">
                <a:solidFill>
                  <a:schemeClr val="dk1"/>
                </a:solidFill>
              </a:rPr>
              <a:t>(Drop your shaker in the tote bag, singing, “Shakers away, shakers</a:t>
            </a:r>
            <a:r>
              <a:rPr i="1" lang="en" sz="1200">
                <a:solidFill>
                  <a:srgbClr val="3C78D8"/>
                </a:solidFill>
              </a:rPr>
              <a:t> </a:t>
            </a:r>
            <a:r>
              <a:rPr i="1" lang="en" sz="1200">
                <a:solidFill>
                  <a:schemeClr val="dk1"/>
                </a:solidFill>
              </a:rPr>
              <a:t>away, put your shakers away today.”)</a:t>
            </a:r>
            <a:endParaRPr i="1" sz="12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b="1" lang="en" sz="1200">
                <a:solidFill>
                  <a:schemeClr val="dk1"/>
                </a:solidFill>
                <a:highlight>
                  <a:srgbClr val="FFFF00"/>
                </a:highlight>
              </a:rPr>
              <a:t>(SHARE SCREEN)</a:t>
            </a:r>
            <a:endParaRPr i="1" sz="1200">
              <a:solidFill>
                <a:schemeClr val="dk1"/>
              </a:solidFill>
            </a:endParaRPr>
          </a:p>
          <a:p>
            <a:pPr indent="0" lvl="0" marL="0" rtl="0" algn="l">
              <a:lnSpc>
                <a:spcPct val="115000"/>
              </a:lnSpc>
              <a:spcBef>
                <a:spcPts val="1200"/>
              </a:spcBef>
              <a:spcAft>
                <a:spcPts val="0"/>
              </a:spcAft>
              <a:buClr>
                <a:schemeClr val="dk1"/>
              </a:buClr>
              <a:buSzPts val="1100"/>
              <a:buFont typeface="Arial"/>
              <a:buNone/>
            </a:pPr>
            <a:r>
              <a:t/>
            </a:r>
            <a:endParaRPr i="1" sz="1200">
              <a:solidFill>
                <a:schemeClr val="dk1"/>
              </a:solidFill>
            </a:endParaRPr>
          </a:p>
          <a:p>
            <a:pPr indent="0" lvl="0" marL="0" rtl="0" algn="l">
              <a:lnSpc>
                <a:spcPct val="115000"/>
              </a:lnSpc>
              <a:spcBef>
                <a:spcPts val="1200"/>
              </a:spcBef>
              <a:spcAft>
                <a:spcPts val="0"/>
              </a:spcAft>
              <a:buClr>
                <a:schemeClr val="dk1"/>
              </a:buClr>
              <a:buSzPts val="1100"/>
              <a:buFont typeface="Arial"/>
              <a:buNone/>
            </a:pPr>
            <a:r>
              <a:t/>
            </a:r>
            <a:endParaRPr i="1" sz="12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b="1" sz="1600">
              <a:solidFill>
                <a:schemeClr val="dk1"/>
              </a:solidFill>
            </a:endParaRPr>
          </a:p>
          <a:p>
            <a:pPr indent="0" lvl="0" marL="0" rtl="0" algn="l">
              <a:lnSpc>
                <a:spcPct val="115000"/>
              </a:lnSpc>
              <a:spcBef>
                <a:spcPts val="2400"/>
              </a:spcBef>
              <a:spcAft>
                <a:spcPts val="0"/>
              </a:spcAft>
              <a:buClr>
                <a:schemeClr val="dk1"/>
              </a:buClr>
              <a:buSzPts val="1100"/>
              <a:buFont typeface="Arial"/>
              <a:buNone/>
            </a:pPr>
            <a:r>
              <a:t/>
            </a:r>
            <a:endParaRPr b="1" sz="1600">
              <a:solidFill>
                <a:schemeClr val="dk1"/>
              </a:solidFill>
            </a:endParaRPr>
          </a:p>
          <a:p>
            <a:pPr indent="0" lvl="0" marL="0" rtl="0" algn="l">
              <a:lnSpc>
                <a:spcPct val="100000"/>
              </a:lnSpc>
              <a:spcBef>
                <a:spcPts val="240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18117827d0b_2_12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2" name="Google Shape;192;g18117827d0b_2_1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sz="1600">
                <a:solidFill>
                  <a:schemeClr val="dk1"/>
                </a:solidFill>
              </a:rPr>
              <a:t>Slide 12.  Lullabies</a:t>
            </a:r>
            <a:endParaRPr b="1" sz="1600">
              <a:solidFill>
                <a:schemeClr val="dk1"/>
              </a:solidFill>
            </a:endParaRPr>
          </a:p>
          <a:p>
            <a:pPr indent="0" lvl="0" marL="0" rtl="0" algn="l">
              <a:lnSpc>
                <a:spcPct val="115000"/>
              </a:lnSpc>
              <a:spcBef>
                <a:spcPts val="2400"/>
              </a:spcBef>
              <a:spcAft>
                <a:spcPts val="0"/>
              </a:spcAft>
              <a:buClr>
                <a:schemeClr val="dk1"/>
              </a:buClr>
              <a:buSzPts val="1100"/>
              <a:buFont typeface="Arial"/>
              <a:buNone/>
            </a:pPr>
            <a:r>
              <a:rPr lang="en" sz="1200">
                <a:solidFill>
                  <a:srgbClr val="7030A0"/>
                </a:solidFill>
              </a:rPr>
              <a:t>Whew! That dancing was tiring! Let’s sing a lullaby to relax ourselves.</a:t>
            </a:r>
            <a:endParaRPr b="1" sz="16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sz="1200">
                <a:solidFill>
                  <a:srgbClr val="7030A0"/>
                </a:solidFill>
              </a:rPr>
              <a:t>The soft, slow pace of a lullaby helps both you and your baby to relax. Even the baby in your belly gets anxious sometimes.Since fetuses hear everything you say or sing, singing and humming a quiet lullaby can help them relax. They will probably recognize the lullaby when you sing it after they are born. Since all babies have their cranky moments, knowing a lullaby to calm them is essential.  </a:t>
            </a:r>
            <a:endParaRPr sz="1200">
              <a:solidFill>
                <a:srgbClr val="7030A0"/>
              </a:solidFill>
            </a:endParaRPr>
          </a:p>
          <a:p>
            <a:pPr indent="0" lvl="0" marL="0" rtl="0" algn="l">
              <a:lnSpc>
                <a:spcPct val="115000"/>
              </a:lnSpc>
              <a:spcBef>
                <a:spcPts val="1200"/>
              </a:spcBef>
              <a:spcAft>
                <a:spcPts val="0"/>
              </a:spcAft>
              <a:buClr>
                <a:schemeClr val="dk1"/>
              </a:buClr>
              <a:buSzPts val="1100"/>
              <a:buFont typeface="Arial"/>
              <a:buNone/>
            </a:pPr>
            <a:r>
              <a:rPr lang="en" sz="1200">
                <a:solidFill>
                  <a:srgbClr val="7030A0"/>
                </a:solidFill>
              </a:rPr>
              <a:t> If you know this song, please sing it along with me, slowly and softly.</a:t>
            </a:r>
            <a:endParaRPr sz="1200">
              <a:solidFill>
                <a:srgbClr val="7030A0"/>
              </a:solidFill>
            </a:endParaRPr>
          </a:p>
          <a:p>
            <a:pPr indent="0" lvl="0" marL="0" rtl="0" algn="l">
              <a:lnSpc>
                <a:spcPct val="115000"/>
              </a:lnSpc>
              <a:spcBef>
                <a:spcPts val="1200"/>
              </a:spcBef>
              <a:spcAft>
                <a:spcPts val="0"/>
              </a:spcAft>
              <a:buClr>
                <a:schemeClr val="dk1"/>
              </a:buClr>
              <a:buSzPts val="1100"/>
              <a:buFont typeface="Arial"/>
              <a:buNone/>
            </a:pPr>
            <a:r>
              <a:rPr i="1" lang="en" sz="1200">
                <a:solidFill>
                  <a:srgbClr val="7030A0"/>
                </a:solidFill>
              </a:rPr>
              <a:t>Sing:</a:t>
            </a:r>
            <a:endParaRPr i="1" sz="1200">
              <a:solidFill>
                <a:srgbClr val="7030A0"/>
              </a:solidFill>
            </a:endParaRPr>
          </a:p>
          <a:p>
            <a:pPr indent="0" lvl="0" marL="457200" rtl="0" algn="l">
              <a:lnSpc>
                <a:spcPct val="115000"/>
              </a:lnSpc>
              <a:spcBef>
                <a:spcPts val="0"/>
              </a:spcBef>
              <a:spcAft>
                <a:spcPts val="0"/>
              </a:spcAft>
              <a:buClr>
                <a:schemeClr val="dk1"/>
              </a:buClr>
              <a:buSzPts val="1100"/>
              <a:buFont typeface="Arial"/>
              <a:buNone/>
            </a:pPr>
            <a:r>
              <a:rPr lang="en" sz="1200">
                <a:solidFill>
                  <a:srgbClr val="333333"/>
                </a:solidFill>
                <a:highlight>
                  <a:schemeClr val="lt1"/>
                </a:highlight>
              </a:rPr>
              <a:t>Twinkle, twinkle, little star.</a:t>
            </a:r>
            <a:endParaRPr sz="1200">
              <a:solidFill>
                <a:srgbClr val="333333"/>
              </a:solidFill>
              <a:highlight>
                <a:schemeClr val="lt1"/>
              </a:highlight>
            </a:endParaRPr>
          </a:p>
          <a:p>
            <a:pPr indent="0" lvl="0" marL="457200" rtl="0" algn="l">
              <a:lnSpc>
                <a:spcPct val="115000"/>
              </a:lnSpc>
              <a:spcBef>
                <a:spcPts val="0"/>
              </a:spcBef>
              <a:spcAft>
                <a:spcPts val="0"/>
              </a:spcAft>
              <a:buClr>
                <a:schemeClr val="dk1"/>
              </a:buClr>
              <a:buSzPts val="1100"/>
              <a:buFont typeface="Arial"/>
              <a:buNone/>
            </a:pPr>
            <a:r>
              <a:rPr lang="en" sz="1200">
                <a:solidFill>
                  <a:srgbClr val="333333"/>
                </a:solidFill>
                <a:highlight>
                  <a:schemeClr val="lt1"/>
                </a:highlight>
              </a:rPr>
              <a:t>How I wonder what you are.</a:t>
            </a:r>
            <a:endParaRPr sz="1200">
              <a:solidFill>
                <a:srgbClr val="333333"/>
              </a:solidFill>
              <a:highlight>
                <a:schemeClr val="lt1"/>
              </a:highlight>
            </a:endParaRPr>
          </a:p>
          <a:p>
            <a:pPr indent="0" lvl="0" marL="457200" rtl="0" algn="l">
              <a:lnSpc>
                <a:spcPct val="115000"/>
              </a:lnSpc>
              <a:spcBef>
                <a:spcPts val="0"/>
              </a:spcBef>
              <a:spcAft>
                <a:spcPts val="0"/>
              </a:spcAft>
              <a:buClr>
                <a:schemeClr val="dk1"/>
              </a:buClr>
              <a:buSzPts val="1100"/>
              <a:buFont typeface="Arial"/>
              <a:buNone/>
            </a:pPr>
            <a:r>
              <a:rPr lang="en" sz="1200">
                <a:solidFill>
                  <a:srgbClr val="333333"/>
                </a:solidFill>
                <a:highlight>
                  <a:schemeClr val="lt1"/>
                </a:highlight>
              </a:rPr>
              <a:t>Up above the world so high.</a:t>
            </a:r>
            <a:endParaRPr sz="1200">
              <a:solidFill>
                <a:srgbClr val="333333"/>
              </a:solidFill>
              <a:highlight>
                <a:schemeClr val="lt1"/>
              </a:highlight>
            </a:endParaRPr>
          </a:p>
          <a:p>
            <a:pPr indent="0" lvl="0" marL="457200" rtl="0" algn="l">
              <a:lnSpc>
                <a:spcPct val="115000"/>
              </a:lnSpc>
              <a:spcBef>
                <a:spcPts val="0"/>
              </a:spcBef>
              <a:spcAft>
                <a:spcPts val="0"/>
              </a:spcAft>
              <a:buClr>
                <a:schemeClr val="dk1"/>
              </a:buClr>
              <a:buSzPts val="1100"/>
              <a:buFont typeface="Arial"/>
              <a:buNone/>
            </a:pPr>
            <a:r>
              <a:rPr lang="en" sz="1200">
                <a:solidFill>
                  <a:srgbClr val="333333"/>
                </a:solidFill>
                <a:highlight>
                  <a:schemeClr val="lt1"/>
                </a:highlight>
              </a:rPr>
              <a:t>Like a diamond in the sky.</a:t>
            </a:r>
            <a:endParaRPr sz="1200">
              <a:solidFill>
                <a:srgbClr val="333333"/>
              </a:solidFill>
              <a:highlight>
                <a:schemeClr val="lt1"/>
              </a:highlight>
            </a:endParaRPr>
          </a:p>
          <a:p>
            <a:pPr indent="0" lvl="0" marL="457200" rtl="0" algn="l">
              <a:lnSpc>
                <a:spcPct val="115000"/>
              </a:lnSpc>
              <a:spcBef>
                <a:spcPts val="0"/>
              </a:spcBef>
              <a:spcAft>
                <a:spcPts val="0"/>
              </a:spcAft>
              <a:buClr>
                <a:schemeClr val="dk1"/>
              </a:buClr>
              <a:buSzPts val="1100"/>
              <a:buFont typeface="Arial"/>
              <a:buNone/>
            </a:pPr>
            <a:r>
              <a:rPr lang="en" sz="1200">
                <a:solidFill>
                  <a:srgbClr val="333333"/>
                </a:solidFill>
                <a:highlight>
                  <a:schemeClr val="lt1"/>
                </a:highlight>
              </a:rPr>
              <a:t>Twinkle, twinkle, little star. </a:t>
            </a:r>
            <a:endParaRPr sz="1200">
              <a:solidFill>
                <a:srgbClr val="333333"/>
              </a:solidFill>
              <a:highlight>
                <a:schemeClr val="lt1"/>
              </a:highlight>
            </a:endParaRPr>
          </a:p>
          <a:p>
            <a:pPr indent="0" lvl="0" marL="457200" rtl="0" algn="l">
              <a:lnSpc>
                <a:spcPct val="115000"/>
              </a:lnSpc>
              <a:spcBef>
                <a:spcPts val="0"/>
              </a:spcBef>
              <a:spcAft>
                <a:spcPts val="0"/>
              </a:spcAft>
              <a:buClr>
                <a:schemeClr val="dk1"/>
              </a:buClr>
              <a:buSzPts val="1100"/>
              <a:buFont typeface="Arial"/>
              <a:buNone/>
            </a:pPr>
            <a:r>
              <a:rPr lang="en" sz="1200">
                <a:solidFill>
                  <a:srgbClr val="333333"/>
                </a:solidFill>
                <a:highlight>
                  <a:schemeClr val="lt1"/>
                </a:highlight>
              </a:rPr>
              <a:t>How I wonder what you are.</a:t>
            </a:r>
            <a:endParaRPr sz="1200">
              <a:solidFill>
                <a:srgbClr val="333333"/>
              </a:solidFill>
              <a:highlight>
                <a:schemeClr val="lt1"/>
              </a:highlight>
            </a:endParaRPr>
          </a:p>
          <a:p>
            <a:pPr indent="0" lvl="0" marL="457200" rtl="0" algn="l">
              <a:lnSpc>
                <a:spcPct val="115000"/>
              </a:lnSpc>
              <a:spcBef>
                <a:spcPts val="0"/>
              </a:spcBef>
              <a:spcAft>
                <a:spcPts val="0"/>
              </a:spcAft>
              <a:buClr>
                <a:schemeClr val="dk1"/>
              </a:buClr>
              <a:buSzPts val="1100"/>
              <a:buFont typeface="Arial"/>
              <a:buNone/>
            </a:pPr>
            <a:r>
              <a:t/>
            </a:r>
            <a:endParaRPr sz="1350">
              <a:solidFill>
                <a:srgbClr val="333333"/>
              </a:solidFill>
              <a:highlight>
                <a:schemeClr val="lt1"/>
              </a:highlight>
            </a:endParaRPr>
          </a:p>
          <a:p>
            <a:pPr indent="0" lvl="0" marL="0" rtl="0" algn="l">
              <a:lnSpc>
                <a:spcPct val="115000"/>
              </a:lnSpc>
              <a:spcBef>
                <a:spcPts val="1200"/>
              </a:spcBef>
              <a:spcAft>
                <a:spcPts val="0"/>
              </a:spcAft>
              <a:buClr>
                <a:schemeClr val="dk1"/>
              </a:buClr>
              <a:buSzPts val="1100"/>
              <a:buFont typeface="Arial"/>
              <a:buNone/>
            </a:pPr>
            <a:r>
              <a:rPr lang="en" sz="1200">
                <a:solidFill>
                  <a:srgbClr val="7030A0"/>
                </a:solidFill>
              </a:rPr>
              <a:t>If you didn’t already know that song, you know it now.  Wasn’t that relaxing? Now let’s slowly rock from side to side as we sing the lullaby together.  We can even hum it after we’ve sung it!</a:t>
            </a:r>
            <a:endParaRPr sz="1200">
              <a:solidFill>
                <a:srgbClr val="7030A0"/>
              </a:solidFill>
            </a:endParaRPr>
          </a:p>
          <a:p>
            <a:pPr indent="0" lvl="0" marL="457200" rtl="0" algn="l">
              <a:lnSpc>
                <a:spcPct val="115000"/>
              </a:lnSpc>
              <a:spcBef>
                <a:spcPts val="1200"/>
              </a:spcBef>
              <a:spcAft>
                <a:spcPts val="0"/>
              </a:spcAft>
              <a:buClr>
                <a:schemeClr val="dk1"/>
              </a:buClr>
              <a:buSzPts val="1100"/>
              <a:buFont typeface="Arial"/>
              <a:buNone/>
            </a:pPr>
            <a:r>
              <a:rPr i="1" lang="en" sz="1200">
                <a:solidFill>
                  <a:srgbClr val="333333"/>
                </a:solidFill>
                <a:highlight>
                  <a:schemeClr val="lt1"/>
                </a:highlight>
              </a:rPr>
              <a:t>(Sing again and hum the song)</a:t>
            </a:r>
            <a:endParaRPr sz="1200">
              <a:solidFill>
                <a:srgbClr val="7030A0"/>
              </a:solidFill>
            </a:endParaRPr>
          </a:p>
          <a:p>
            <a:pPr indent="0" lvl="0" marL="0" rtl="0" algn="l">
              <a:lnSpc>
                <a:spcPct val="115000"/>
              </a:lnSpc>
              <a:spcBef>
                <a:spcPts val="1200"/>
              </a:spcBef>
              <a:spcAft>
                <a:spcPts val="0"/>
              </a:spcAft>
              <a:buClr>
                <a:schemeClr val="dk1"/>
              </a:buClr>
              <a:buSzPts val="1100"/>
              <a:buFont typeface="Arial"/>
              <a:buNone/>
            </a:pPr>
            <a:r>
              <a:rPr lang="en" sz="1200">
                <a:solidFill>
                  <a:srgbClr val="7030A0"/>
                </a:solidFill>
              </a:rPr>
              <a:t>Feel free to substitute your own words to this melody. For instance, here are my words. If you have a doll or a stuffed animal, now is a good time to rock them as you sing! </a:t>
            </a:r>
            <a:r>
              <a:rPr i="1" lang="en" sz="1200">
                <a:solidFill>
                  <a:srgbClr val="7030A0"/>
                </a:solidFill>
              </a:rPr>
              <a:t>(Use a prop as your baby)</a:t>
            </a:r>
            <a:endParaRPr i="1" sz="1200">
              <a:solidFill>
                <a:srgbClr val="7030A0"/>
              </a:solidFill>
            </a:endParaRPr>
          </a:p>
          <a:p>
            <a:pPr indent="0" lvl="0" marL="0" rtl="0" algn="l">
              <a:lnSpc>
                <a:spcPct val="115000"/>
              </a:lnSpc>
              <a:spcBef>
                <a:spcPts val="1200"/>
              </a:spcBef>
              <a:spcAft>
                <a:spcPts val="0"/>
              </a:spcAft>
              <a:buClr>
                <a:schemeClr val="dk1"/>
              </a:buClr>
              <a:buSzPts val="1100"/>
              <a:buFont typeface="Arial"/>
              <a:buNone/>
            </a:pPr>
            <a:r>
              <a:rPr b="1" lang="en" sz="1200">
                <a:solidFill>
                  <a:schemeClr val="dk1"/>
                </a:solidFill>
                <a:highlight>
                  <a:srgbClr val="FFFF00"/>
                </a:highlight>
              </a:rPr>
              <a:t>(STOP SCREEN SHARE)</a:t>
            </a:r>
            <a:endParaRPr sz="1200">
              <a:solidFill>
                <a:srgbClr val="7030A0"/>
              </a:solidFill>
            </a:endParaRPr>
          </a:p>
          <a:p>
            <a:pPr indent="0" lvl="0" marL="457200" rtl="0" algn="l">
              <a:lnSpc>
                <a:spcPct val="115000"/>
              </a:lnSpc>
              <a:spcBef>
                <a:spcPts val="1200"/>
              </a:spcBef>
              <a:spcAft>
                <a:spcPts val="0"/>
              </a:spcAft>
              <a:buClr>
                <a:schemeClr val="dk1"/>
              </a:buClr>
              <a:buSzPts val="1100"/>
              <a:buFont typeface="Arial"/>
              <a:buNone/>
            </a:pPr>
            <a:r>
              <a:rPr lang="en" sz="1200">
                <a:solidFill>
                  <a:srgbClr val="333333"/>
                </a:solidFill>
                <a:highlight>
                  <a:schemeClr val="lt1"/>
                </a:highlight>
              </a:rPr>
              <a:t>Twinkle, twinkle, little star.</a:t>
            </a:r>
            <a:endParaRPr sz="1200">
              <a:solidFill>
                <a:srgbClr val="333333"/>
              </a:solidFill>
              <a:highlight>
                <a:schemeClr val="lt1"/>
              </a:highlight>
            </a:endParaRPr>
          </a:p>
          <a:p>
            <a:pPr indent="0" lvl="0" marL="457200" rtl="0" algn="l">
              <a:lnSpc>
                <a:spcPct val="115000"/>
              </a:lnSpc>
              <a:spcBef>
                <a:spcPts val="0"/>
              </a:spcBef>
              <a:spcAft>
                <a:spcPts val="0"/>
              </a:spcAft>
              <a:buClr>
                <a:schemeClr val="dk1"/>
              </a:buClr>
              <a:buSzPts val="1100"/>
              <a:buFont typeface="Arial"/>
              <a:buNone/>
            </a:pPr>
            <a:r>
              <a:rPr lang="en" sz="1200">
                <a:solidFill>
                  <a:srgbClr val="333333"/>
                </a:solidFill>
                <a:highlight>
                  <a:schemeClr val="lt1"/>
                </a:highlight>
              </a:rPr>
              <a:t>What a lively baby you are.</a:t>
            </a:r>
            <a:endParaRPr sz="1200">
              <a:solidFill>
                <a:srgbClr val="333333"/>
              </a:solidFill>
              <a:highlight>
                <a:schemeClr val="lt1"/>
              </a:highlight>
            </a:endParaRPr>
          </a:p>
          <a:p>
            <a:pPr indent="0" lvl="0" marL="457200" rtl="0" algn="l">
              <a:lnSpc>
                <a:spcPct val="115000"/>
              </a:lnSpc>
              <a:spcBef>
                <a:spcPts val="0"/>
              </a:spcBef>
              <a:spcAft>
                <a:spcPts val="0"/>
              </a:spcAft>
              <a:buClr>
                <a:schemeClr val="dk1"/>
              </a:buClr>
              <a:buSzPts val="1100"/>
              <a:buFont typeface="Arial"/>
              <a:buNone/>
            </a:pPr>
            <a:r>
              <a:rPr lang="en" sz="1200">
                <a:solidFill>
                  <a:srgbClr val="333333"/>
                </a:solidFill>
                <a:highlight>
                  <a:schemeClr val="lt1"/>
                </a:highlight>
              </a:rPr>
              <a:t>In my stomach very tight,</a:t>
            </a:r>
            <a:endParaRPr sz="1200">
              <a:solidFill>
                <a:srgbClr val="333333"/>
              </a:solidFill>
              <a:highlight>
                <a:schemeClr val="lt1"/>
              </a:highlight>
            </a:endParaRPr>
          </a:p>
          <a:p>
            <a:pPr indent="0" lvl="0" marL="457200" rtl="0" algn="l">
              <a:lnSpc>
                <a:spcPct val="115000"/>
              </a:lnSpc>
              <a:spcBef>
                <a:spcPts val="0"/>
              </a:spcBef>
              <a:spcAft>
                <a:spcPts val="0"/>
              </a:spcAft>
              <a:buClr>
                <a:schemeClr val="dk1"/>
              </a:buClr>
              <a:buSzPts val="1100"/>
              <a:buFont typeface="Arial"/>
              <a:buNone/>
            </a:pPr>
            <a:r>
              <a:rPr lang="en" sz="1200">
                <a:solidFill>
                  <a:srgbClr val="333333"/>
                </a:solidFill>
                <a:highlight>
                  <a:schemeClr val="lt1"/>
                </a:highlight>
              </a:rPr>
              <a:t>You keep me up all the night..</a:t>
            </a:r>
            <a:endParaRPr sz="1200">
              <a:solidFill>
                <a:srgbClr val="333333"/>
              </a:solidFill>
              <a:highlight>
                <a:schemeClr val="lt1"/>
              </a:highlight>
            </a:endParaRPr>
          </a:p>
          <a:p>
            <a:pPr indent="0" lvl="0" marL="457200" rtl="0" algn="l">
              <a:lnSpc>
                <a:spcPct val="115000"/>
              </a:lnSpc>
              <a:spcBef>
                <a:spcPts val="0"/>
              </a:spcBef>
              <a:spcAft>
                <a:spcPts val="0"/>
              </a:spcAft>
              <a:buClr>
                <a:schemeClr val="dk1"/>
              </a:buClr>
              <a:buSzPts val="1100"/>
              <a:buFont typeface="Arial"/>
              <a:buNone/>
            </a:pPr>
            <a:r>
              <a:rPr lang="en" sz="1200">
                <a:solidFill>
                  <a:srgbClr val="333333"/>
                </a:solidFill>
                <a:highlight>
                  <a:schemeClr val="lt1"/>
                </a:highlight>
              </a:rPr>
              <a:t>Twinkle, twinkle, little star.</a:t>
            </a:r>
            <a:endParaRPr sz="1200">
              <a:solidFill>
                <a:srgbClr val="333333"/>
              </a:solidFill>
              <a:highlight>
                <a:schemeClr val="lt1"/>
              </a:highlight>
            </a:endParaRPr>
          </a:p>
          <a:p>
            <a:pPr indent="0" lvl="0" marL="457200" rtl="0" algn="l">
              <a:lnSpc>
                <a:spcPct val="115000"/>
              </a:lnSpc>
              <a:spcBef>
                <a:spcPts val="0"/>
              </a:spcBef>
              <a:spcAft>
                <a:spcPts val="0"/>
              </a:spcAft>
              <a:buClr>
                <a:schemeClr val="dk1"/>
              </a:buClr>
              <a:buSzPts val="1100"/>
              <a:buFont typeface="Arial"/>
              <a:buNone/>
            </a:pPr>
            <a:r>
              <a:rPr lang="en" sz="1200">
                <a:solidFill>
                  <a:srgbClr val="333333"/>
                </a:solidFill>
                <a:highlight>
                  <a:schemeClr val="lt1"/>
                </a:highlight>
              </a:rPr>
              <a:t>What a lively baby you are!</a:t>
            </a:r>
            <a:endParaRPr sz="1200">
              <a:solidFill>
                <a:srgbClr val="333333"/>
              </a:solidFill>
              <a:highlight>
                <a:schemeClr val="lt1"/>
              </a:highlight>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sz="1200">
                <a:solidFill>
                  <a:srgbClr val="7030A0"/>
                </a:solidFill>
              </a:rPr>
              <a:t>Do you remember a lullaby that your parents or grandparents sang with you?  If you do, and it is something that brings you a sense of comfort, then sing it to your baby!  Since babies inside the womb hear what you are saying or singing, it is great to pass down traditional songs and stories that have been in your family for generations. This is a way to “honor the rich language and cultural traditions” in your family. </a:t>
            </a:r>
            <a:endParaRPr sz="1200">
              <a:solidFill>
                <a:srgbClr val="7030A0"/>
              </a:solidFill>
            </a:endParaRPr>
          </a:p>
          <a:p>
            <a:pPr indent="0" lvl="0" marL="0" rtl="0" algn="l">
              <a:lnSpc>
                <a:spcPct val="115000"/>
              </a:lnSpc>
              <a:spcBef>
                <a:spcPts val="1200"/>
              </a:spcBef>
              <a:spcAft>
                <a:spcPts val="0"/>
              </a:spcAft>
              <a:buClr>
                <a:schemeClr val="dk1"/>
              </a:buClr>
              <a:buSzPts val="1100"/>
              <a:buFont typeface="Arial"/>
              <a:buNone/>
            </a:pPr>
            <a:r>
              <a:rPr lang="en" sz="1200">
                <a:solidFill>
                  <a:srgbClr val="7030A0"/>
                </a:solidFill>
              </a:rPr>
              <a:t>Any song can be a lullaby, as long as you sing it slowly and softly.  Do remember that earlier we sang “The Wheels on the Bus” in different ways? It is a fast-paced song with movements that children love to sing. But if we slow it down and sing it softly, it can become a lullaby, too. </a:t>
            </a:r>
            <a:endParaRPr sz="1200">
              <a:solidFill>
                <a:srgbClr val="7030A0"/>
              </a:solidFill>
            </a:endParaRPr>
          </a:p>
          <a:p>
            <a:pPr indent="0" lvl="0" marL="0" rtl="0" algn="l">
              <a:lnSpc>
                <a:spcPct val="115000"/>
              </a:lnSpc>
              <a:spcBef>
                <a:spcPts val="1200"/>
              </a:spcBef>
              <a:spcAft>
                <a:spcPts val="0"/>
              </a:spcAft>
              <a:buClr>
                <a:schemeClr val="dk1"/>
              </a:buClr>
              <a:buSzPts val="1100"/>
              <a:buFont typeface="Arial"/>
              <a:buNone/>
            </a:pPr>
            <a:r>
              <a:rPr lang="en" sz="1200">
                <a:solidFill>
                  <a:srgbClr val="7030A0"/>
                </a:solidFill>
              </a:rPr>
              <a:t>Let’s all take two deep breaths in and out. </a:t>
            </a:r>
            <a:r>
              <a:rPr i="1" lang="en" sz="1200">
                <a:solidFill>
                  <a:schemeClr val="dk1"/>
                </a:solidFill>
              </a:rPr>
              <a:t>(Model this)</a:t>
            </a:r>
            <a:r>
              <a:rPr i="1" lang="en" sz="1200">
                <a:solidFill>
                  <a:srgbClr val="7030A0"/>
                </a:solidFill>
              </a:rPr>
              <a:t>. </a:t>
            </a:r>
            <a:r>
              <a:rPr lang="en" sz="1200">
                <a:solidFill>
                  <a:srgbClr val="7030A0"/>
                </a:solidFill>
              </a:rPr>
              <a:t>Let’s close our eyes, hug ourselves and sway gently from side to side as we sing “The Wheels on the Bus”, so it will help us (and the fetus) to relax even more! </a:t>
            </a:r>
            <a:r>
              <a:rPr lang="en" sz="1200">
                <a:solidFill>
                  <a:srgbClr val="7030A0"/>
                </a:solidFill>
                <a:highlight>
                  <a:schemeClr val="lt1"/>
                </a:highlight>
              </a:rPr>
              <a:t>Remember, lullabies don’t just help babies to relax, they help parents to relax as well! </a:t>
            </a:r>
            <a:r>
              <a:rPr lang="en" sz="1200">
                <a:solidFill>
                  <a:srgbClr val="7030A0"/>
                </a:solidFill>
              </a:rPr>
              <a:t>Let’s sing  the first verse of“The Wheels on the Bus” as a lullaby, slowly and softly. </a:t>
            </a:r>
            <a:endParaRPr i="1" sz="12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i="1" lang="en" sz="1200">
                <a:solidFill>
                  <a:schemeClr val="dk1"/>
                </a:solidFill>
              </a:rPr>
              <a:t>(Sing 1st verse of “The Wheels on the Bus” very slowly, gently rocking from side to side.)</a:t>
            </a:r>
            <a:endParaRPr i="1" sz="1200">
              <a:solidFill>
                <a:schemeClr val="dk1"/>
              </a:solidFill>
            </a:endParaRPr>
          </a:p>
          <a:p>
            <a:pPr indent="0" lvl="0" marL="457200" rtl="0" algn="l">
              <a:lnSpc>
                <a:spcPct val="100000"/>
              </a:lnSpc>
              <a:spcBef>
                <a:spcPts val="1200"/>
              </a:spcBef>
              <a:spcAft>
                <a:spcPts val="0"/>
              </a:spcAft>
              <a:buClr>
                <a:schemeClr val="dk1"/>
              </a:buClr>
              <a:buSzPts val="1100"/>
              <a:buFont typeface="Arial"/>
              <a:buNone/>
            </a:pPr>
            <a:r>
              <a:rPr lang="en" sz="1200">
                <a:solidFill>
                  <a:srgbClr val="7030A0"/>
                </a:solidFill>
              </a:rPr>
              <a:t>𝄞The wheels on the bus go ‘round and around,</a:t>
            </a:r>
            <a:endParaRPr sz="1200">
              <a:solidFill>
                <a:srgbClr val="7030A0"/>
              </a:solidFill>
            </a:endParaRPr>
          </a:p>
          <a:p>
            <a:pPr indent="0" lvl="0" marL="457200" rtl="0" algn="l">
              <a:lnSpc>
                <a:spcPct val="100000"/>
              </a:lnSpc>
              <a:spcBef>
                <a:spcPts val="0"/>
              </a:spcBef>
              <a:spcAft>
                <a:spcPts val="0"/>
              </a:spcAft>
              <a:buClr>
                <a:schemeClr val="dk1"/>
              </a:buClr>
              <a:buSzPts val="1100"/>
              <a:buFont typeface="Arial"/>
              <a:buNone/>
            </a:pPr>
            <a:r>
              <a:rPr lang="en" sz="1200">
                <a:solidFill>
                  <a:srgbClr val="7030A0"/>
                </a:solidFill>
              </a:rPr>
              <a:t>‘Round and around, ‘round and around.</a:t>
            </a:r>
            <a:endParaRPr sz="1200">
              <a:solidFill>
                <a:srgbClr val="7030A0"/>
              </a:solidFill>
            </a:endParaRPr>
          </a:p>
          <a:p>
            <a:pPr indent="0" lvl="0" marL="457200" rtl="0" algn="l">
              <a:lnSpc>
                <a:spcPct val="100000"/>
              </a:lnSpc>
              <a:spcBef>
                <a:spcPts val="0"/>
              </a:spcBef>
              <a:spcAft>
                <a:spcPts val="0"/>
              </a:spcAft>
              <a:buClr>
                <a:schemeClr val="dk1"/>
              </a:buClr>
              <a:buSzPts val="1100"/>
              <a:buFont typeface="Arial"/>
              <a:buNone/>
            </a:pPr>
            <a:r>
              <a:rPr lang="en" sz="1200">
                <a:solidFill>
                  <a:srgbClr val="7030A0"/>
                </a:solidFill>
              </a:rPr>
              <a:t>The wheels on the bus go ‘round and around. </a:t>
            </a:r>
            <a:endParaRPr sz="1200">
              <a:solidFill>
                <a:srgbClr val="7030A0"/>
              </a:solidFill>
            </a:endParaRPr>
          </a:p>
          <a:p>
            <a:pPr indent="0" lvl="0" marL="457200" rtl="0" algn="l">
              <a:lnSpc>
                <a:spcPct val="100000"/>
              </a:lnSpc>
              <a:spcBef>
                <a:spcPts val="0"/>
              </a:spcBef>
              <a:spcAft>
                <a:spcPts val="0"/>
              </a:spcAft>
              <a:buClr>
                <a:schemeClr val="dk1"/>
              </a:buClr>
              <a:buSzPts val="1100"/>
              <a:buFont typeface="Arial"/>
              <a:buNone/>
            </a:pPr>
            <a:r>
              <a:rPr lang="en" sz="1200">
                <a:solidFill>
                  <a:srgbClr val="7030A0"/>
                </a:solidFill>
              </a:rPr>
              <a:t>On our way to the library.</a:t>
            </a:r>
            <a:endParaRPr sz="1200">
              <a:solidFill>
                <a:srgbClr val="7030A0"/>
              </a:solidFill>
            </a:endParaRPr>
          </a:p>
          <a:p>
            <a:pPr indent="0" lvl="0" marL="457200" rtl="0" algn="l">
              <a:lnSpc>
                <a:spcPct val="100000"/>
              </a:lnSpc>
              <a:spcBef>
                <a:spcPts val="0"/>
              </a:spcBef>
              <a:spcAft>
                <a:spcPts val="0"/>
              </a:spcAft>
              <a:buClr>
                <a:schemeClr val="dk1"/>
              </a:buClr>
              <a:buSzPts val="1100"/>
              <a:buFont typeface="Arial"/>
              <a:buNone/>
            </a:pPr>
            <a:r>
              <a:t/>
            </a:r>
            <a:endParaRPr sz="1200">
              <a:solidFill>
                <a:srgbClr val="7030A0"/>
              </a:solidFill>
            </a:endParaRPr>
          </a:p>
          <a:p>
            <a:pPr indent="0" lvl="0" marL="457200" rtl="0" algn="l">
              <a:lnSpc>
                <a:spcPct val="100000"/>
              </a:lnSpc>
              <a:spcBef>
                <a:spcPts val="0"/>
              </a:spcBef>
              <a:spcAft>
                <a:spcPts val="0"/>
              </a:spcAft>
              <a:buClr>
                <a:schemeClr val="dk1"/>
              </a:buClr>
              <a:buSzPts val="1100"/>
              <a:buFont typeface="Arial"/>
              <a:buNone/>
            </a:pPr>
            <a:r>
              <a:rPr i="1" lang="en" sz="1200">
                <a:solidFill>
                  <a:schemeClr val="dk1"/>
                </a:solidFill>
              </a:rPr>
              <a:t>OPTION: Sing instead:</a:t>
            </a:r>
            <a:endParaRPr i="1" sz="1200">
              <a:solidFill>
                <a:schemeClr val="dk1"/>
              </a:solidFill>
            </a:endParaRPr>
          </a:p>
          <a:p>
            <a:pPr indent="0" lvl="0" marL="457200" rtl="0" algn="l">
              <a:lnSpc>
                <a:spcPct val="100000"/>
              </a:lnSpc>
              <a:spcBef>
                <a:spcPts val="0"/>
              </a:spcBef>
              <a:spcAft>
                <a:spcPts val="0"/>
              </a:spcAft>
              <a:buClr>
                <a:schemeClr val="dk1"/>
              </a:buClr>
              <a:buSzPts val="1100"/>
              <a:buFont typeface="Arial"/>
              <a:buNone/>
            </a:pPr>
            <a:r>
              <a:rPr lang="en" sz="1200">
                <a:solidFill>
                  <a:srgbClr val="7030A0"/>
                </a:solidFill>
              </a:rPr>
              <a:t>𝄞The wheels on the car go ‘round and around,</a:t>
            </a:r>
            <a:endParaRPr sz="1200">
              <a:solidFill>
                <a:srgbClr val="7030A0"/>
              </a:solidFill>
            </a:endParaRPr>
          </a:p>
          <a:p>
            <a:pPr indent="0" lvl="0" marL="457200" rtl="0" algn="l">
              <a:lnSpc>
                <a:spcPct val="100000"/>
              </a:lnSpc>
              <a:spcBef>
                <a:spcPts val="0"/>
              </a:spcBef>
              <a:spcAft>
                <a:spcPts val="0"/>
              </a:spcAft>
              <a:buClr>
                <a:schemeClr val="dk1"/>
              </a:buClr>
              <a:buSzPts val="1100"/>
              <a:buFont typeface="Arial"/>
              <a:buNone/>
            </a:pPr>
            <a:r>
              <a:rPr lang="en" sz="1200">
                <a:solidFill>
                  <a:srgbClr val="7030A0"/>
                </a:solidFill>
              </a:rPr>
              <a:t>‘Round and around, ‘round and around.</a:t>
            </a:r>
            <a:endParaRPr sz="1200">
              <a:solidFill>
                <a:srgbClr val="7030A0"/>
              </a:solidFill>
            </a:endParaRPr>
          </a:p>
          <a:p>
            <a:pPr indent="0" lvl="0" marL="457200" rtl="0" algn="l">
              <a:lnSpc>
                <a:spcPct val="100000"/>
              </a:lnSpc>
              <a:spcBef>
                <a:spcPts val="0"/>
              </a:spcBef>
              <a:spcAft>
                <a:spcPts val="0"/>
              </a:spcAft>
              <a:buClr>
                <a:schemeClr val="dk1"/>
              </a:buClr>
              <a:buSzPts val="1100"/>
              <a:buFont typeface="Arial"/>
              <a:buNone/>
            </a:pPr>
            <a:r>
              <a:rPr lang="en" sz="1200">
                <a:solidFill>
                  <a:srgbClr val="7030A0"/>
                </a:solidFill>
              </a:rPr>
              <a:t>The wheels on the car go ‘round and around. </a:t>
            </a:r>
            <a:endParaRPr sz="1200">
              <a:solidFill>
                <a:srgbClr val="7030A0"/>
              </a:solidFill>
            </a:endParaRPr>
          </a:p>
          <a:p>
            <a:pPr indent="0" lvl="0" marL="457200" rtl="0" algn="l">
              <a:lnSpc>
                <a:spcPct val="100000"/>
              </a:lnSpc>
              <a:spcBef>
                <a:spcPts val="0"/>
              </a:spcBef>
              <a:spcAft>
                <a:spcPts val="0"/>
              </a:spcAft>
              <a:buClr>
                <a:schemeClr val="dk1"/>
              </a:buClr>
              <a:buSzPts val="1100"/>
              <a:buFont typeface="Arial"/>
              <a:buNone/>
            </a:pPr>
            <a:r>
              <a:rPr lang="en" sz="1200">
                <a:solidFill>
                  <a:srgbClr val="7030A0"/>
                </a:solidFill>
              </a:rPr>
              <a:t>On our way to the delivery room.</a:t>
            </a:r>
            <a:endParaRPr sz="1200">
              <a:solidFill>
                <a:srgbClr val="7030A0"/>
              </a:solidFill>
              <a:highlight>
                <a:schemeClr val="lt1"/>
              </a:highlight>
            </a:endParaRPr>
          </a:p>
          <a:p>
            <a:pPr indent="0" lvl="0" marL="457200" rtl="0" algn="l">
              <a:lnSpc>
                <a:spcPct val="115000"/>
              </a:lnSpc>
              <a:spcBef>
                <a:spcPts val="0"/>
              </a:spcBef>
              <a:spcAft>
                <a:spcPts val="0"/>
              </a:spcAft>
              <a:buClr>
                <a:schemeClr val="dk1"/>
              </a:buClr>
              <a:buSzPts val="1100"/>
              <a:buFont typeface="Arial"/>
              <a:buNone/>
            </a:pPr>
            <a:r>
              <a:t/>
            </a:r>
            <a:endParaRPr sz="1200">
              <a:solidFill>
                <a:srgbClr val="333333"/>
              </a:solidFill>
              <a:highlight>
                <a:schemeClr val="lt1"/>
              </a:highlight>
            </a:endParaRPr>
          </a:p>
          <a:p>
            <a:pPr indent="0" lvl="0" marL="0" rtl="0" algn="l">
              <a:lnSpc>
                <a:spcPct val="115000"/>
              </a:lnSpc>
              <a:spcBef>
                <a:spcPts val="1200"/>
              </a:spcBef>
              <a:spcAft>
                <a:spcPts val="0"/>
              </a:spcAft>
              <a:buClr>
                <a:schemeClr val="dk1"/>
              </a:buClr>
              <a:buSzPts val="1100"/>
              <a:buFont typeface="Arial"/>
              <a:buNone/>
            </a:pPr>
            <a:r>
              <a:rPr b="1" lang="en" sz="1200">
                <a:solidFill>
                  <a:schemeClr val="dk1"/>
                </a:solidFill>
                <a:highlight>
                  <a:srgbClr val="FFFF00"/>
                </a:highlight>
              </a:rPr>
              <a:t>(SHARE SCREEN)</a:t>
            </a:r>
            <a:endParaRPr b="1" sz="1600">
              <a:solidFill>
                <a:schemeClr val="dk1"/>
              </a:solidFill>
            </a:endParaRPr>
          </a:p>
          <a:p>
            <a:pPr indent="0" lvl="0" marL="0" rtl="0" algn="l">
              <a:lnSpc>
                <a:spcPct val="100000"/>
              </a:lnSpc>
              <a:spcBef>
                <a:spcPts val="120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18117827d0b_2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2" name="Google Shape;102;g18117827d0b_2_5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sz="1600">
                <a:solidFill>
                  <a:schemeClr val="dk1"/>
                </a:solidFill>
              </a:rPr>
              <a:t>Slide 2.  Brain Basics</a:t>
            </a:r>
            <a:r>
              <a:rPr i="1" lang="en" sz="1200">
                <a:solidFill>
                  <a:srgbClr val="7030A0"/>
                </a:solidFill>
              </a:rPr>
              <a:t> </a:t>
            </a:r>
            <a:endParaRPr i="1" sz="1200">
              <a:solidFill>
                <a:srgbClr val="7030A0"/>
              </a:solidFill>
            </a:endParaRPr>
          </a:p>
          <a:p>
            <a:pPr indent="0" lvl="0" marL="0" rtl="0" algn="l">
              <a:lnSpc>
                <a:spcPct val="115000"/>
              </a:lnSpc>
              <a:spcBef>
                <a:spcPts val="2400"/>
              </a:spcBef>
              <a:spcAft>
                <a:spcPts val="0"/>
              </a:spcAft>
              <a:buClr>
                <a:schemeClr val="dk1"/>
              </a:buClr>
              <a:buSzPts val="1100"/>
              <a:buFont typeface="Arial"/>
              <a:buNone/>
            </a:pPr>
            <a:r>
              <a:rPr lang="en" sz="1200">
                <a:solidFill>
                  <a:srgbClr val="7030A0"/>
                </a:solidFill>
              </a:rPr>
              <a:t>Let’s talk a little bit about the brain and how it works</a:t>
            </a:r>
            <a:r>
              <a:rPr lang="en" sz="1200">
                <a:solidFill>
                  <a:schemeClr val="dk1"/>
                </a:solidFill>
              </a:rPr>
              <a:t>.</a:t>
            </a:r>
            <a:endParaRPr i="1" sz="1200">
              <a:solidFill>
                <a:schemeClr val="dk1"/>
              </a:solidFill>
            </a:endParaRPr>
          </a:p>
          <a:p>
            <a:pPr indent="0" lvl="0" marL="0" rtl="0" algn="l">
              <a:lnSpc>
                <a:spcPct val="115000"/>
              </a:lnSpc>
              <a:spcBef>
                <a:spcPts val="2400"/>
              </a:spcBef>
              <a:spcAft>
                <a:spcPts val="0"/>
              </a:spcAft>
              <a:buClr>
                <a:schemeClr val="dk1"/>
              </a:buClr>
              <a:buSzPts val="1100"/>
              <a:buFont typeface="Arial"/>
              <a:buNone/>
            </a:pPr>
            <a:r>
              <a:rPr lang="en" sz="1200">
                <a:solidFill>
                  <a:srgbClr val="7030A0"/>
                </a:solidFill>
              </a:rPr>
              <a:t>Our brain is full of cells</a:t>
            </a:r>
            <a:r>
              <a:rPr lang="en" sz="1200">
                <a:solidFill>
                  <a:schemeClr val="dk1"/>
                </a:solidFill>
              </a:rPr>
              <a:t>,</a:t>
            </a:r>
            <a:r>
              <a:rPr lang="en" sz="1200">
                <a:solidFill>
                  <a:srgbClr val="7030A0"/>
                </a:solidFill>
              </a:rPr>
              <a:t> called neurons, and they look like that skinny little neuron. </a:t>
            </a:r>
            <a:r>
              <a:rPr i="1" lang="en" sz="1200">
                <a:solidFill>
                  <a:schemeClr val="dk1"/>
                </a:solidFill>
              </a:rPr>
              <a:t>(Point to panel) </a:t>
            </a:r>
            <a:r>
              <a:rPr lang="en" sz="1200">
                <a:solidFill>
                  <a:srgbClr val="7030A0"/>
                </a:solidFill>
              </a:rPr>
              <a:t> When a child is born, there are billions of these neurons in the brain.</a:t>
            </a:r>
            <a:endParaRPr sz="1200">
              <a:solidFill>
                <a:srgbClr val="7030A0"/>
              </a:solidFill>
            </a:endParaRPr>
          </a:p>
          <a:p>
            <a:pPr indent="0" lvl="0" marL="0" rtl="0" algn="l">
              <a:lnSpc>
                <a:spcPct val="115000"/>
              </a:lnSpc>
              <a:spcBef>
                <a:spcPts val="1200"/>
              </a:spcBef>
              <a:spcAft>
                <a:spcPts val="0"/>
              </a:spcAft>
              <a:buClr>
                <a:schemeClr val="dk1"/>
              </a:buClr>
              <a:buSzPts val="1100"/>
              <a:buFont typeface="Arial"/>
              <a:buNone/>
            </a:pPr>
            <a:r>
              <a:rPr lang="en" sz="1200">
                <a:solidFill>
                  <a:srgbClr val="7030A0"/>
                </a:solidFill>
              </a:rPr>
              <a:t>I’m going to show you how it works using my hands and arms. Think of the neuron as a tree.</a:t>
            </a:r>
            <a:endParaRPr sz="1200">
              <a:solidFill>
                <a:srgbClr val="7030A0"/>
              </a:solidFill>
            </a:endParaRPr>
          </a:p>
          <a:p>
            <a:pPr indent="0" lvl="0" marL="0" rtl="0" algn="l">
              <a:lnSpc>
                <a:spcPct val="115000"/>
              </a:lnSpc>
              <a:spcBef>
                <a:spcPts val="1200"/>
              </a:spcBef>
              <a:spcAft>
                <a:spcPts val="0"/>
              </a:spcAft>
              <a:buSzPts val="1100"/>
              <a:buNone/>
            </a:pPr>
            <a:r>
              <a:rPr lang="en" sz="1200">
                <a:solidFill>
                  <a:srgbClr val="7030A0"/>
                </a:solidFill>
              </a:rPr>
              <a:t>The neuron</a:t>
            </a:r>
            <a:r>
              <a:rPr i="1" lang="en" sz="1200">
                <a:solidFill>
                  <a:schemeClr val="dk1"/>
                </a:solidFill>
              </a:rPr>
              <a:t> </a:t>
            </a:r>
            <a:r>
              <a:rPr lang="en" sz="1200">
                <a:solidFill>
                  <a:srgbClr val="7030A0"/>
                </a:solidFill>
              </a:rPr>
              <a:t>has dendrite spines on each end.</a:t>
            </a:r>
            <a:endParaRPr sz="1200">
              <a:solidFill>
                <a:srgbClr val="7030A0"/>
              </a:solidFill>
            </a:endParaRPr>
          </a:p>
          <a:p>
            <a:pPr indent="0" lvl="0" marL="0" rtl="0" algn="l">
              <a:lnSpc>
                <a:spcPct val="115000"/>
              </a:lnSpc>
              <a:spcBef>
                <a:spcPts val="1200"/>
              </a:spcBef>
              <a:spcAft>
                <a:spcPts val="0"/>
              </a:spcAft>
              <a:buClr>
                <a:schemeClr val="dk1"/>
              </a:buClr>
              <a:buSzPts val="1100"/>
              <a:buFont typeface="Arial"/>
              <a:buNone/>
            </a:pPr>
            <a:r>
              <a:rPr lang="en" sz="1200">
                <a:solidFill>
                  <a:srgbClr val="7030A0"/>
                </a:solidFill>
              </a:rPr>
              <a:t>These dendrites spines on the bottom look like the roots of a tree. </a:t>
            </a:r>
            <a:r>
              <a:rPr i="1" lang="en" sz="1200">
                <a:solidFill>
                  <a:schemeClr val="dk1"/>
                </a:solidFill>
              </a:rPr>
              <a:t>(Use the pointer to show the roots) </a:t>
            </a:r>
            <a:r>
              <a:rPr lang="en" sz="1200">
                <a:solidFill>
                  <a:srgbClr val="7030A0"/>
                </a:solidFill>
              </a:rPr>
              <a:t>These “roots” send information to other neurons.</a:t>
            </a:r>
            <a:endParaRPr sz="1200">
              <a:solidFill>
                <a:srgbClr val="7030A0"/>
              </a:solidFill>
            </a:endParaRPr>
          </a:p>
          <a:p>
            <a:pPr indent="0" lvl="0" marL="0" rtl="0" algn="l">
              <a:lnSpc>
                <a:spcPct val="115000"/>
              </a:lnSpc>
              <a:spcBef>
                <a:spcPts val="1200"/>
              </a:spcBef>
              <a:spcAft>
                <a:spcPts val="0"/>
              </a:spcAft>
              <a:buClr>
                <a:schemeClr val="dk1"/>
              </a:buClr>
              <a:buSzPts val="1100"/>
              <a:buFont typeface="Arial"/>
              <a:buNone/>
            </a:pPr>
            <a:r>
              <a:rPr lang="en" sz="1200">
                <a:solidFill>
                  <a:srgbClr val="7030A0"/>
                </a:solidFill>
              </a:rPr>
              <a:t>The tree trunk part is called the axon, </a:t>
            </a:r>
            <a:r>
              <a:rPr i="1" lang="en" sz="1200">
                <a:solidFill>
                  <a:schemeClr val="dk1"/>
                </a:solidFill>
              </a:rPr>
              <a:t>(Use the pointer to show the axon)</a:t>
            </a:r>
            <a:r>
              <a:rPr i="1" lang="en" sz="1200">
                <a:solidFill>
                  <a:srgbClr val="7030A0"/>
                </a:solidFill>
              </a:rPr>
              <a:t> </a:t>
            </a:r>
            <a:r>
              <a:rPr lang="en" sz="1200">
                <a:solidFill>
                  <a:srgbClr val="7030A0"/>
                </a:solidFill>
              </a:rPr>
              <a:t>which transmits signals from the roots on the bottom to the dendrites on the top.</a:t>
            </a:r>
            <a:r>
              <a:rPr i="1" lang="en" sz="1200">
                <a:solidFill>
                  <a:schemeClr val="dk1"/>
                </a:solidFill>
              </a:rPr>
              <a:t>(Use the pointer to show the dendrite spines)</a:t>
            </a:r>
            <a:endParaRPr sz="1200">
              <a:solidFill>
                <a:srgbClr val="7030A0"/>
              </a:solidFill>
            </a:endParaRPr>
          </a:p>
          <a:p>
            <a:pPr indent="0" lvl="0" marL="0" rtl="0" algn="l">
              <a:lnSpc>
                <a:spcPct val="115000"/>
              </a:lnSpc>
              <a:spcBef>
                <a:spcPts val="1200"/>
              </a:spcBef>
              <a:spcAft>
                <a:spcPts val="0"/>
              </a:spcAft>
              <a:buClr>
                <a:schemeClr val="dk1"/>
              </a:buClr>
              <a:buSzPts val="1100"/>
              <a:buFont typeface="Arial"/>
              <a:buNone/>
            </a:pPr>
            <a:r>
              <a:rPr lang="en" sz="1200">
                <a:solidFill>
                  <a:srgbClr val="7030A0"/>
                </a:solidFill>
              </a:rPr>
              <a:t>This is the cell body. </a:t>
            </a:r>
            <a:r>
              <a:rPr i="1" lang="en" sz="1200">
                <a:solidFill>
                  <a:schemeClr val="dk1"/>
                </a:solidFill>
              </a:rPr>
              <a:t>(Use the pointer to show the cell body)</a:t>
            </a:r>
            <a:endParaRPr sz="12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sz="1200">
                <a:solidFill>
                  <a:srgbClr val="7030A0"/>
                </a:solidFill>
              </a:rPr>
              <a:t>The branch-like formations coming out of the cell body are the dendrite spines. They are like football players: They receive signals and then respond to the signals. Each time the roots of one neuron</a:t>
            </a:r>
            <a:r>
              <a:rPr i="1" lang="en" sz="1200">
                <a:solidFill>
                  <a:schemeClr val="dk1"/>
                </a:solidFill>
              </a:rPr>
              <a:t> </a:t>
            </a:r>
            <a:r>
              <a:rPr lang="en" sz="1200">
                <a:solidFill>
                  <a:srgbClr val="7030A0"/>
                </a:solidFill>
              </a:rPr>
              <a:t>receive input from another neuron, their dendrite spines connect with the dendrites of the other. When this happens, a connection, called a synapse, is made. Each synapse adds weight to the neuron; the dendrite spines get bigger and thicker as they absorb new information, just like a sapling tree gets thicker roots and branches as it grows. </a:t>
            </a:r>
            <a:r>
              <a:rPr i="1" lang="en" sz="1200">
                <a:solidFill>
                  <a:schemeClr val="dk1"/>
                </a:solidFill>
              </a:rPr>
              <a:t>(Use the pointer to show the synapses) </a:t>
            </a:r>
            <a:endParaRPr sz="1200">
              <a:solidFill>
                <a:srgbClr val="7030A0"/>
              </a:solidFill>
            </a:endParaRPr>
          </a:p>
          <a:p>
            <a:pPr indent="0" lvl="0" marL="0" rtl="0" algn="l">
              <a:lnSpc>
                <a:spcPct val="115000"/>
              </a:lnSpc>
              <a:spcBef>
                <a:spcPts val="1200"/>
              </a:spcBef>
              <a:spcAft>
                <a:spcPts val="0"/>
              </a:spcAft>
              <a:buClr>
                <a:schemeClr val="dk1"/>
              </a:buClr>
              <a:buSzPts val="1100"/>
              <a:buFont typeface="Arial"/>
              <a:buNone/>
            </a:pPr>
            <a:r>
              <a:rPr b="1" lang="en" sz="1200">
                <a:solidFill>
                  <a:schemeClr val="dk1"/>
                </a:solidFill>
                <a:highlight>
                  <a:srgbClr val="FFFF00"/>
                </a:highlight>
              </a:rPr>
              <a:t>(STOP SCREEN SHARE!!!)</a:t>
            </a:r>
            <a:endParaRPr b="1" sz="1200">
              <a:solidFill>
                <a:schemeClr val="dk1"/>
              </a:solidFill>
              <a:highlight>
                <a:srgbClr val="FFFF00"/>
              </a:highlight>
            </a:endParaRPr>
          </a:p>
          <a:p>
            <a:pPr indent="0" lvl="0" marL="0" rtl="0" algn="l">
              <a:lnSpc>
                <a:spcPct val="115000"/>
              </a:lnSpc>
              <a:spcBef>
                <a:spcPts val="1200"/>
              </a:spcBef>
              <a:spcAft>
                <a:spcPts val="0"/>
              </a:spcAft>
              <a:buClr>
                <a:schemeClr val="dk1"/>
              </a:buClr>
              <a:buSzPts val="1100"/>
              <a:buFont typeface="Arial"/>
              <a:buNone/>
            </a:pPr>
            <a:r>
              <a:rPr b="1" lang="en" sz="1200">
                <a:solidFill>
                  <a:srgbClr val="7030A0"/>
                </a:solidFill>
              </a:rPr>
              <a:t>I will show you how learning takes place. Whoever is comfortable doing this, please make your hands into a neuron, like me. </a:t>
            </a:r>
            <a:r>
              <a:rPr i="1" lang="en" sz="1200">
                <a:solidFill>
                  <a:schemeClr val="dk1"/>
                </a:solidFill>
              </a:rPr>
              <a:t>(Show them how to do it.)</a:t>
            </a:r>
            <a:endParaRPr i="1" sz="12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sz="1200">
                <a:solidFill>
                  <a:srgbClr val="7030A0"/>
                </a:solidFill>
              </a:rPr>
              <a:t>These are the roots. </a:t>
            </a:r>
            <a:r>
              <a:rPr i="1" lang="en" sz="1200">
                <a:solidFill>
                  <a:schemeClr val="dk1"/>
                </a:solidFill>
              </a:rPr>
              <a:t>(Wiggle fingers on bottom)</a:t>
            </a:r>
            <a:endParaRPr i="1" sz="12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sz="1200">
                <a:solidFill>
                  <a:srgbClr val="7030A0"/>
                </a:solidFill>
              </a:rPr>
              <a:t>This is the axon. </a:t>
            </a:r>
            <a:r>
              <a:rPr i="1" lang="en" sz="1200">
                <a:solidFill>
                  <a:schemeClr val="dk1"/>
                </a:solidFill>
              </a:rPr>
              <a:t>(Show arm)</a:t>
            </a:r>
            <a:endParaRPr i="1" sz="12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sz="1200">
                <a:solidFill>
                  <a:srgbClr val="7030A0"/>
                </a:solidFill>
              </a:rPr>
              <a:t>This the cell body</a:t>
            </a:r>
            <a:r>
              <a:rPr lang="en" sz="1200">
                <a:solidFill>
                  <a:schemeClr val="dk1"/>
                </a:solidFill>
              </a:rPr>
              <a:t> </a:t>
            </a:r>
            <a:r>
              <a:rPr i="1" lang="en" sz="1200">
                <a:solidFill>
                  <a:schemeClr val="dk1"/>
                </a:solidFill>
              </a:rPr>
              <a:t>(Show palm</a:t>
            </a:r>
            <a:r>
              <a:rPr i="1" lang="en" sz="1200">
                <a:solidFill>
                  <a:srgbClr val="7030A0"/>
                </a:solidFill>
              </a:rPr>
              <a:t>)</a:t>
            </a:r>
            <a:endParaRPr sz="1200">
              <a:solidFill>
                <a:srgbClr val="7030A0"/>
              </a:solidFill>
            </a:endParaRPr>
          </a:p>
          <a:p>
            <a:pPr indent="0" lvl="0" marL="0" rtl="0" algn="l">
              <a:lnSpc>
                <a:spcPct val="115000"/>
              </a:lnSpc>
              <a:spcBef>
                <a:spcPts val="1200"/>
              </a:spcBef>
              <a:spcAft>
                <a:spcPts val="0"/>
              </a:spcAft>
              <a:buClr>
                <a:schemeClr val="dk1"/>
              </a:buClr>
              <a:buSzPts val="1100"/>
              <a:buFont typeface="Arial"/>
              <a:buNone/>
            </a:pPr>
            <a:r>
              <a:rPr lang="en" sz="1200">
                <a:solidFill>
                  <a:srgbClr val="7030A0"/>
                </a:solidFill>
              </a:rPr>
              <a:t>And up here are the dendrite spines</a:t>
            </a:r>
            <a:r>
              <a:rPr lang="en" sz="1200">
                <a:solidFill>
                  <a:schemeClr val="dk1"/>
                </a:solidFill>
              </a:rPr>
              <a:t> </a:t>
            </a:r>
            <a:r>
              <a:rPr i="1" lang="en" sz="1200">
                <a:solidFill>
                  <a:schemeClr val="dk1"/>
                </a:solidFill>
              </a:rPr>
              <a:t>(Wiggle fingers)</a:t>
            </a:r>
            <a:endParaRPr i="1" sz="12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sz="1200">
                <a:solidFill>
                  <a:srgbClr val="7030A0"/>
                </a:solidFill>
              </a:rPr>
              <a:t>Keep your neurons up and I will show you how synapses are made. </a:t>
            </a:r>
            <a:endParaRPr i="1" sz="12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sz="1200">
                <a:solidFill>
                  <a:srgbClr val="7030A0"/>
                </a:solidFill>
              </a:rPr>
              <a:t>Imagine a baby is just coming out of the birth canal. As soon as he is born, the doctor puts the baby on his new parent’s tummy</a:t>
            </a:r>
            <a:r>
              <a:rPr b="1" lang="en" sz="1200">
                <a:solidFill>
                  <a:srgbClr val="7030A0"/>
                </a:solidFill>
              </a:rPr>
              <a:t>. </a:t>
            </a:r>
            <a:endParaRPr sz="12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sz="1200">
                <a:solidFill>
                  <a:srgbClr val="7030A0"/>
                </a:solidFill>
              </a:rPr>
              <a:t>When Pete feels his parent’s skin, the roots of one neuron </a:t>
            </a:r>
            <a:r>
              <a:rPr i="1" lang="en" sz="1200">
                <a:solidFill>
                  <a:schemeClr val="dk1"/>
                </a:solidFill>
              </a:rPr>
              <a:t>(Wiggle fingers of one hand) </a:t>
            </a:r>
            <a:r>
              <a:rPr lang="en" sz="1200">
                <a:solidFill>
                  <a:srgbClr val="7030A0"/>
                </a:solidFill>
              </a:rPr>
              <a:t>connect with the dendrite spines of another.  </a:t>
            </a:r>
            <a:r>
              <a:rPr i="1" lang="en" sz="1200">
                <a:solidFill>
                  <a:schemeClr val="dk1"/>
                </a:solidFill>
              </a:rPr>
              <a:t>(Wiggle fingers of the  other hand) </a:t>
            </a:r>
            <a:r>
              <a:rPr lang="en" sz="1200">
                <a:solidFill>
                  <a:srgbClr val="7030A0"/>
                </a:solidFill>
              </a:rPr>
              <a:t>They don’t actually touch.  </a:t>
            </a:r>
            <a:r>
              <a:rPr i="1" lang="en" sz="1200">
                <a:solidFill>
                  <a:schemeClr val="dk1"/>
                </a:solidFill>
              </a:rPr>
              <a:t>(Intertwine fingers without actually touching each other) </a:t>
            </a:r>
            <a:r>
              <a:rPr lang="en" sz="1200">
                <a:solidFill>
                  <a:srgbClr val="7030A0"/>
                </a:solidFill>
              </a:rPr>
              <a:t>There is water in the brain that conducts something like an electrical connection called a synapse. It’s like the new information jumps from one neuron to another and adds weight by making the dendrite spines bigger and thicker. WHOOSH !  A connection is made</a:t>
            </a:r>
            <a:r>
              <a:rPr b="1" lang="en" sz="1200">
                <a:solidFill>
                  <a:srgbClr val="7030A0"/>
                </a:solidFill>
              </a:rPr>
              <a:t>! </a:t>
            </a:r>
            <a:r>
              <a:rPr lang="en" sz="1200">
                <a:solidFill>
                  <a:srgbClr val="7030A0"/>
                </a:solidFill>
              </a:rPr>
              <a:t>A synapse!</a:t>
            </a:r>
            <a:endParaRPr sz="1200">
              <a:solidFill>
                <a:srgbClr val="7030A0"/>
              </a:solidFill>
            </a:endParaRPr>
          </a:p>
          <a:p>
            <a:pPr indent="0" lvl="0" marL="0" rtl="0" algn="l">
              <a:lnSpc>
                <a:spcPct val="115000"/>
              </a:lnSpc>
              <a:spcBef>
                <a:spcPts val="1200"/>
              </a:spcBef>
              <a:spcAft>
                <a:spcPts val="0"/>
              </a:spcAft>
              <a:buClr>
                <a:schemeClr val="dk1"/>
              </a:buClr>
              <a:buSzPts val="1100"/>
              <a:buFont typeface="Arial"/>
              <a:buNone/>
            </a:pPr>
            <a:r>
              <a:rPr lang="en" sz="1200">
                <a:solidFill>
                  <a:srgbClr val="7030A0"/>
                </a:solidFill>
              </a:rPr>
              <a:t>Everyone, create a connection between the roots on one neuron and the dendrites of another! </a:t>
            </a:r>
            <a:r>
              <a:rPr b="1" i="1" lang="en" sz="1200">
                <a:solidFill>
                  <a:srgbClr val="7030A0"/>
                </a:solidFill>
              </a:rPr>
              <a:t>(</a:t>
            </a:r>
            <a:r>
              <a:rPr i="1" lang="en" sz="1200">
                <a:solidFill>
                  <a:schemeClr val="dk1"/>
                </a:solidFill>
              </a:rPr>
              <a:t>Intertwine fingers</a:t>
            </a:r>
            <a:r>
              <a:rPr lang="en" sz="1200">
                <a:solidFill>
                  <a:schemeClr val="dk1"/>
                </a:solidFill>
              </a:rPr>
              <a:t>) </a:t>
            </a:r>
            <a:r>
              <a:rPr lang="en" sz="1200">
                <a:solidFill>
                  <a:srgbClr val="7030A0"/>
                </a:solidFill>
              </a:rPr>
              <a:t>WHOOSH</a:t>
            </a:r>
            <a:endParaRPr sz="1200">
              <a:solidFill>
                <a:srgbClr val="7030A0"/>
              </a:solidFill>
            </a:endParaRPr>
          </a:p>
          <a:p>
            <a:pPr indent="0" lvl="0" marL="0" rtl="0" algn="l">
              <a:lnSpc>
                <a:spcPct val="115000"/>
              </a:lnSpc>
              <a:spcBef>
                <a:spcPts val="1200"/>
              </a:spcBef>
              <a:spcAft>
                <a:spcPts val="0"/>
              </a:spcAft>
              <a:buClr>
                <a:schemeClr val="dk1"/>
              </a:buClr>
              <a:buSzPts val="1100"/>
              <a:buFont typeface="Arial"/>
              <a:buNone/>
            </a:pPr>
            <a:r>
              <a:rPr lang="en" sz="1200">
                <a:solidFill>
                  <a:srgbClr val="7030A0"/>
                </a:solidFill>
              </a:rPr>
              <a:t>Pete smells his parent.</a:t>
            </a:r>
            <a:r>
              <a:rPr b="1" lang="en" sz="1200">
                <a:solidFill>
                  <a:srgbClr val="7030A0"/>
                </a:solidFill>
              </a:rPr>
              <a:t> </a:t>
            </a:r>
            <a:r>
              <a:rPr b="1" i="1" lang="en" sz="1200">
                <a:solidFill>
                  <a:srgbClr val="7030A0"/>
                </a:solidFill>
              </a:rPr>
              <a:t>(</a:t>
            </a:r>
            <a:r>
              <a:rPr i="1" lang="en" sz="1200">
                <a:solidFill>
                  <a:schemeClr val="dk1"/>
                </a:solidFill>
              </a:rPr>
              <a:t>Intertwine fingers</a:t>
            </a:r>
            <a:r>
              <a:rPr lang="en" sz="1200">
                <a:solidFill>
                  <a:schemeClr val="dk1"/>
                </a:solidFill>
              </a:rPr>
              <a:t>)</a:t>
            </a:r>
            <a:r>
              <a:rPr b="1" lang="en" sz="1200">
                <a:solidFill>
                  <a:srgbClr val="7030A0"/>
                </a:solidFill>
              </a:rPr>
              <a:t> </a:t>
            </a:r>
            <a:r>
              <a:rPr lang="en" sz="1200">
                <a:solidFill>
                  <a:srgbClr val="7030A0"/>
                </a:solidFill>
              </a:rPr>
              <a:t>WHOOSH !  Another connection is made.</a:t>
            </a:r>
            <a:endParaRPr sz="1200">
              <a:solidFill>
                <a:srgbClr val="351C75"/>
              </a:solidFill>
            </a:endParaRPr>
          </a:p>
          <a:p>
            <a:pPr indent="0" lvl="0" marL="0" rtl="0" algn="l">
              <a:lnSpc>
                <a:spcPct val="115000"/>
              </a:lnSpc>
              <a:spcBef>
                <a:spcPts val="1200"/>
              </a:spcBef>
              <a:spcAft>
                <a:spcPts val="0"/>
              </a:spcAft>
              <a:buClr>
                <a:schemeClr val="dk1"/>
              </a:buClr>
              <a:buSzPts val="1100"/>
              <a:buFont typeface="Arial"/>
              <a:buNone/>
            </a:pPr>
            <a:r>
              <a:rPr lang="en" sz="1200">
                <a:solidFill>
                  <a:srgbClr val="7030A0"/>
                </a:solidFill>
              </a:rPr>
              <a:t>More connections are made as the baby starts to nurse and tastes something new.</a:t>
            </a:r>
            <a:r>
              <a:rPr b="1" lang="en" sz="1200">
                <a:solidFill>
                  <a:srgbClr val="7030A0"/>
                </a:solidFill>
              </a:rPr>
              <a:t> </a:t>
            </a:r>
            <a:r>
              <a:rPr b="1" i="1" lang="en" sz="1200">
                <a:solidFill>
                  <a:srgbClr val="7030A0"/>
                </a:solidFill>
              </a:rPr>
              <a:t>(</a:t>
            </a:r>
            <a:r>
              <a:rPr i="1" lang="en" sz="1200">
                <a:solidFill>
                  <a:schemeClr val="dk1"/>
                </a:solidFill>
              </a:rPr>
              <a:t>Intertwine fingers</a:t>
            </a:r>
            <a:r>
              <a:rPr lang="en" sz="1200">
                <a:solidFill>
                  <a:schemeClr val="dk1"/>
                </a:solidFill>
              </a:rPr>
              <a:t>)</a:t>
            </a:r>
            <a:r>
              <a:rPr b="1" lang="en" sz="1200">
                <a:solidFill>
                  <a:srgbClr val="7030A0"/>
                </a:solidFill>
              </a:rPr>
              <a:t> </a:t>
            </a:r>
            <a:r>
              <a:rPr lang="en" sz="1200">
                <a:solidFill>
                  <a:srgbClr val="7030A0"/>
                </a:solidFill>
              </a:rPr>
              <a:t>WHOOSH!</a:t>
            </a:r>
            <a:endParaRPr sz="1200">
              <a:solidFill>
                <a:srgbClr val="7030A0"/>
              </a:solidFill>
            </a:endParaRPr>
          </a:p>
          <a:p>
            <a:pPr indent="0" lvl="0" marL="0" rtl="0" algn="l">
              <a:lnSpc>
                <a:spcPct val="115000"/>
              </a:lnSpc>
              <a:spcBef>
                <a:spcPts val="1200"/>
              </a:spcBef>
              <a:spcAft>
                <a:spcPts val="0"/>
              </a:spcAft>
              <a:buClr>
                <a:schemeClr val="dk1"/>
              </a:buClr>
              <a:buSzPts val="1100"/>
              <a:buFont typeface="Arial"/>
              <a:buNone/>
            </a:pPr>
            <a:r>
              <a:rPr lang="en" sz="1200">
                <a:solidFill>
                  <a:srgbClr val="7030A0"/>
                </a:solidFill>
              </a:rPr>
              <a:t>Pete hears his parent’s voice calling him, “Sweetie,” and “my baby.”</a:t>
            </a:r>
            <a:r>
              <a:rPr b="1" lang="en" sz="1200">
                <a:solidFill>
                  <a:srgbClr val="7030A0"/>
                </a:solidFill>
              </a:rPr>
              <a:t> </a:t>
            </a:r>
            <a:r>
              <a:rPr i="1" lang="en" sz="1200">
                <a:solidFill>
                  <a:schemeClr val="dk1"/>
                </a:solidFill>
              </a:rPr>
              <a:t>(Connect with another person</a:t>
            </a:r>
            <a:r>
              <a:rPr lang="en" sz="1200">
                <a:solidFill>
                  <a:schemeClr val="dk1"/>
                </a:solidFill>
              </a:rPr>
              <a:t>) </a:t>
            </a:r>
            <a:r>
              <a:rPr lang="en" sz="1200">
                <a:solidFill>
                  <a:srgbClr val="7030A0"/>
                </a:solidFill>
              </a:rPr>
              <a:t>WHOOSH !</a:t>
            </a:r>
            <a:endParaRPr sz="1200">
              <a:solidFill>
                <a:srgbClr val="7030A0"/>
              </a:solidFill>
            </a:endParaRPr>
          </a:p>
          <a:p>
            <a:pPr indent="0" lvl="0" marL="0" rtl="0" algn="l">
              <a:lnSpc>
                <a:spcPct val="115000"/>
              </a:lnSpc>
              <a:spcBef>
                <a:spcPts val="1200"/>
              </a:spcBef>
              <a:spcAft>
                <a:spcPts val="0"/>
              </a:spcAft>
              <a:buClr>
                <a:schemeClr val="dk1"/>
              </a:buClr>
              <a:buSzPts val="1100"/>
              <a:buFont typeface="Arial"/>
              <a:buNone/>
            </a:pPr>
            <a:r>
              <a:rPr lang="en" sz="1200">
                <a:solidFill>
                  <a:srgbClr val="7030A0"/>
                </a:solidFill>
              </a:rPr>
              <a:t>He feels the hugs he is getting.</a:t>
            </a:r>
            <a:r>
              <a:rPr b="1" i="1" lang="en" sz="1200">
                <a:solidFill>
                  <a:srgbClr val="7030A0"/>
                </a:solidFill>
              </a:rPr>
              <a:t>(</a:t>
            </a:r>
            <a:r>
              <a:rPr i="1" lang="en" sz="1200">
                <a:solidFill>
                  <a:schemeClr val="dk1"/>
                </a:solidFill>
              </a:rPr>
              <a:t>Intertwine fingers</a:t>
            </a:r>
            <a:r>
              <a:rPr lang="en" sz="1200">
                <a:solidFill>
                  <a:schemeClr val="dk1"/>
                </a:solidFill>
              </a:rPr>
              <a:t>)</a:t>
            </a:r>
            <a:r>
              <a:rPr b="1" lang="en" sz="1200">
                <a:solidFill>
                  <a:srgbClr val="7030A0"/>
                </a:solidFill>
              </a:rPr>
              <a:t> </a:t>
            </a:r>
            <a:r>
              <a:rPr lang="en" sz="1200">
                <a:solidFill>
                  <a:srgbClr val="7030A0"/>
                </a:solidFill>
              </a:rPr>
              <a:t>WHOOSH! Another new experience, another new synapse.</a:t>
            </a:r>
            <a:endParaRPr sz="1200">
              <a:solidFill>
                <a:srgbClr val="7030A0"/>
              </a:solidFill>
            </a:endParaRPr>
          </a:p>
          <a:p>
            <a:pPr indent="0" lvl="0" marL="0" rtl="0" algn="l">
              <a:lnSpc>
                <a:spcPct val="115000"/>
              </a:lnSpc>
              <a:spcBef>
                <a:spcPts val="1200"/>
              </a:spcBef>
              <a:spcAft>
                <a:spcPts val="0"/>
              </a:spcAft>
              <a:buClr>
                <a:schemeClr val="dk1"/>
              </a:buClr>
              <a:buSzPts val="1100"/>
              <a:buFont typeface="Arial"/>
              <a:buNone/>
            </a:pPr>
            <a:r>
              <a:rPr lang="en" sz="1200">
                <a:solidFill>
                  <a:srgbClr val="7030A0"/>
                </a:solidFill>
              </a:rPr>
              <a:t>When Pete’s diaper is wet his and parent changes it, he feels taken care of.</a:t>
            </a:r>
            <a:r>
              <a:rPr b="1" lang="en" sz="1200">
                <a:solidFill>
                  <a:srgbClr val="7030A0"/>
                </a:solidFill>
              </a:rPr>
              <a:t> </a:t>
            </a:r>
            <a:r>
              <a:rPr b="1" i="1" lang="en" sz="1200">
                <a:solidFill>
                  <a:srgbClr val="7030A0"/>
                </a:solidFill>
              </a:rPr>
              <a:t>(</a:t>
            </a:r>
            <a:r>
              <a:rPr i="1" lang="en" sz="1200">
                <a:solidFill>
                  <a:schemeClr val="dk1"/>
                </a:solidFill>
              </a:rPr>
              <a:t>Intertwine fingers</a:t>
            </a:r>
            <a:r>
              <a:rPr lang="en" sz="1200">
                <a:solidFill>
                  <a:schemeClr val="dk1"/>
                </a:solidFill>
              </a:rPr>
              <a:t>) </a:t>
            </a:r>
            <a:r>
              <a:rPr lang="en" sz="1200">
                <a:solidFill>
                  <a:srgbClr val="7030A0"/>
                </a:solidFill>
              </a:rPr>
              <a:t>WHOOSH !</a:t>
            </a:r>
            <a:endParaRPr sz="1200">
              <a:solidFill>
                <a:srgbClr val="7030A0"/>
              </a:solidFill>
            </a:endParaRPr>
          </a:p>
          <a:p>
            <a:pPr indent="0" lvl="0" marL="0" rtl="0" algn="l">
              <a:lnSpc>
                <a:spcPct val="115000"/>
              </a:lnSpc>
              <a:spcBef>
                <a:spcPts val="1200"/>
              </a:spcBef>
              <a:spcAft>
                <a:spcPts val="0"/>
              </a:spcAft>
              <a:buClr>
                <a:schemeClr val="dk1"/>
              </a:buClr>
              <a:buSzPts val="1100"/>
              <a:buFont typeface="Arial"/>
              <a:buNone/>
            </a:pPr>
            <a:r>
              <a:rPr lang="en" sz="1200">
                <a:solidFill>
                  <a:srgbClr val="7030A0"/>
                </a:solidFill>
              </a:rPr>
              <a:t>When he can’t sleep and his parent sings him a lullaby, Pete feels loved. </a:t>
            </a:r>
            <a:r>
              <a:rPr b="1" i="1" lang="en" sz="1200">
                <a:solidFill>
                  <a:srgbClr val="7030A0"/>
                </a:solidFill>
              </a:rPr>
              <a:t>(</a:t>
            </a:r>
            <a:r>
              <a:rPr i="1" lang="en" sz="1200">
                <a:solidFill>
                  <a:schemeClr val="dk1"/>
                </a:solidFill>
              </a:rPr>
              <a:t>Intertwine fingers</a:t>
            </a:r>
            <a:r>
              <a:rPr lang="en" sz="1200">
                <a:solidFill>
                  <a:schemeClr val="dk1"/>
                </a:solidFill>
              </a:rPr>
              <a:t>) </a:t>
            </a:r>
            <a:r>
              <a:rPr lang="en" sz="1200">
                <a:solidFill>
                  <a:srgbClr val="7030A0"/>
                </a:solidFill>
              </a:rPr>
              <a:t>WHOOSH !</a:t>
            </a:r>
            <a:endParaRPr sz="1200">
              <a:solidFill>
                <a:srgbClr val="7030A0"/>
              </a:solidFill>
            </a:endParaRPr>
          </a:p>
          <a:p>
            <a:pPr indent="0" lvl="0" marL="0" rtl="0" algn="l">
              <a:lnSpc>
                <a:spcPct val="115000"/>
              </a:lnSpc>
              <a:spcBef>
                <a:spcPts val="1200"/>
              </a:spcBef>
              <a:spcAft>
                <a:spcPts val="0"/>
              </a:spcAft>
              <a:buClr>
                <a:schemeClr val="dk1"/>
              </a:buClr>
              <a:buSzPts val="1100"/>
              <a:buFont typeface="Arial"/>
              <a:buNone/>
            </a:pPr>
            <a:r>
              <a:rPr lang="en" sz="1200">
                <a:solidFill>
                  <a:srgbClr val="7030A0"/>
                </a:solidFill>
              </a:rPr>
              <a:t>Every time there’s a new experience, a synapse forms and the brain gains some weight. </a:t>
            </a:r>
            <a:r>
              <a:rPr lang="en" sz="1200">
                <a:solidFill>
                  <a:srgbClr val="351C75"/>
                </a:solidFill>
              </a:rPr>
              <a:t>WHOOSH! is the synapse forming.</a:t>
            </a:r>
            <a:endParaRPr sz="1200">
              <a:solidFill>
                <a:srgbClr val="7030A0"/>
              </a:solidFill>
            </a:endParaRPr>
          </a:p>
          <a:p>
            <a:pPr indent="0" lvl="0" marL="0" rtl="0" algn="l">
              <a:lnSpc>
                <a:spcPct val="115000"/>
              </a:lnSpc>
              <a:spcBef>
                <a:spcPts val="1200"/>
              </a:spcBef>
              <a:spcAft>
                <a:spcPts val="0"/>
              </a:spcAft>
              <a:buClr>
                <a:schemeClr val="dk1"/>
              </a:buClr>
              <a:buSzPts val="1100"/>
              <a:buFont typeface="Arial"/>
              <a:buNone/>
            </a:pPr>
            <a:r>
              <a:rPr i="1" lang="en" sz="1200">
                <a:solidFill>
                  <a:schemeClr val="dk1"/>
                </a:solidFill>
              </a:rPr>
              <a:t>(With more people, you can add more connections such as “When mommy feeds” baby learns that “This person feeds me when I am hungry.” When baby cries and daddy rocks her, baby learns that “This person comforts me when I am upset.” When mommy gives a bath- this person helps me bathe, When daddy dresses baby - this person helps me get dressed, etc.)</a:t>
            </a:r>
            <a:endParaRPr i="1" sz="12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sz="1200">
                <a:solidFill>
                  <a:srgbClr val="7030A0"/>
                </a:solidFill>
              </a:rPr>
              <a:t>When Pete’s parent says “I love you, Pete,” and “I love being your parent,” he learns to connect the word “parent” with all the previous experiences he’s had with this person. Each of these experiences add up to a definition of “parent”. Since nothing ever happens exactly the same way twice, every new experience the child has with his parents will expand his definitions of the word “parent”, adding new synapses. That’s why we say, “One experience builds upon another.”</a:t>
            </a:r>
            <a:endParaRPr sz="1200">
              <a:solidFill>
                <a:srgbClr val="7030A0"/>
              </a:solidFill>
            </a:endParaRPr>
          </a:p>
          <a:p>
            <a:pPr indent="0" lvl="0" marL="0" rtl="0" algn="l">
              <a:lnSpc>
                <a:spcPct val="115000"/>
              </a:lnSpc>
              <a:spcBef>
                <a:spcPts val="1200"/>
              </a:spcBef>
              <a:spcAft>
                <a:spcPts val="0"/>
              </a:spcAft>
              <a:buClr>
                <a:schemeClr val="dk1"/>
              </a:buClr>
              <a:buSzPts val="1100"/>
              <a:buFont typeface="Arial"/>
              <a:buNone/>
            </a:pPr>
            <a:r>
              <a:rPr lang="en" sz="1200">
                <a:solidFill>
                  <a:srgbClr val="7030A0"/>
                </a:solidFill>
              </a:rPr>
              <a:t>The same thing happens when a baby has repeated interactions with an older sibling, grandparent, or any other close caregiver. </a:t>
            </a:r>
            <a:r>
              <a:rPr lang="en" sz="1200">
                <a:solidFill>
                  <a:schemeClr val="dk1"/>
                </a:solidFill>
                <a:highlight>
                  <a:srgbClr val="FFFF00"/>
                </a:highlight>
              </a:rPr>
              <a:t> (</a:t>
            </a:r>
            <a:r>
              <a:rPr b="1" lang="en" sz="1200">
                <a:solidFill>
                  <a:schemeClr val="dk1"/>
                </a:solidFill>
                <a:highlight>
                  <a:srgbClr val="FFFF00"/>
                </a:highlight>
              </a:rPr>
              <a:t>START SCREEN SHARE</a:t>
            </a:r>
            <a:r>
              <a:rPr lang="en" sz="1200">
                <a:solidFill>
                  <a:schemeClr val="dk1"/>
                </a:solidFill>
                <a:highlight>
                  <a:srgbClr val="FFFF00"/>
                </a:highlight>
              </a:rPr>
              <a:t>)</a:t>
            </a:r>
            <a:endParaRPr sz="1200">
              <a:solidFill>
                <a:srgbClr val="7030A0"/>
              </a:solidFill>
            </a:endParaRPr>
          </a:p>
          <a:p>
            <a:pPr indent="0" lvl="0" marL="0" rtl="0" algn="l">
              <a:lnSpc>
                <a:spcPct val="115000"/>
              </a:lnSpc>
              <a:spcBef>
                <a:spcPts val="1200"/>
              </a:spcBef>
              <a:spcAft>
                <a:spcPts val="0"/>
              </a:spcAft>
              <a:buClr>
                <a:schemeClr val="dk1"/>
              </a:buClr>
              <a:buSzPts val="1100"/>
              <a:buFont typeface="Arial"/>
              <a:buNone/>
            </a:pPr>
            <a:r>
              <a:t/>
            </a:r>
            <a:endParaRPr sz="1200">
              <a:solidFill>
                <a:schemeClr val="dk1"/>
              </a:solidFill>
            </a:endParaRPr>
          </a:p>
          <a:p>
            <a:pPr indent="0" lvl="0" marL="0" rtl="0" algn="l">
              <a:lnSpc>
                <a:spcPct val="115000"/>
              </a:lnSpc>
              <a:spcBef>
                <a:spcPts val="2400"/>
              </a:spcBef>
              <a:spcAft>
                <a:spcPts val="0"/>
              </a:spcAft>
              <a:buClr>
                <a:schemeClr val="dk1"/>
              </a:buClr>
              <a:buSzPts val="1100"/>
              <a:buFont typeface="Arial"/>
              <a:buNone/>
            </a:pPr>
            <a:r>
              <a:t/>
            </a:r>
            <a:endParaRPr sz="1200">
              <a:solidFill>
                <a:schemeClr val="dk1"/>
              </a:solidFill>
            </a:endParaRPr>
          </a:p>
          <a:p>
            <a:pPr indent="0" lvl="0" marL="0" rtl="0" algn="l">
              <a:lnSpc>
                <a:spcPct val="115000"/>
              </a:lnSpc>
              <a:spcBef>
                <a:spcPts val="240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120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18117827d0b_2_1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g18117827d0b_2_133: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18117827d0b_2_1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g18117827d0b_2_137: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18117827d0b_2_1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7" name="Google Shape;207;g18117827d0b_2_14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sz="1600">
                <a:solidFill>
                  <a:schemeClr val="dk1"/>
                </a:solidFill>
              </a:rPr>
              <a:t>Slide 13.  Libraries</a:t>
            </a:r>
            <a:endParaRPr b="1" sz="1600">
              <a:solidFill>
                <a:schemeClr val="dk1"/>
              </a:solidFill>
            </a:endParaRPr>
          </a:p>
          <a:p>
            <a:pPr indent="0" lvl="0" marL="0" rtl="0" algn="l">
              <a:lnSpc>
                <a:spcPct val="115000"/>
              </a:lnSpc>
              <a:spcBef>
                <a:spcPts val="2400"/>
              </a:spcBef>
              <a:spcAft>
                <a:spcPts val="0"/>
              </a:spcAft>
              <a:buClr>
                <a:schemeClr val="dk1"/>
              </a:buClr>
              <a:buSzPts val="1100"/>
              <a:buFont typeface="Arial"/>
              <a:buNone/>
            </a:pPr>
            <a:r>
              <a:rPr lang="en" sz="1200">
                <a:solidFill>
                  <a:srgbClr val="7030A0"/>
                </a:solidFill>
              </a:rPr>
              <a:t>Presenting programs like these are part of the public libraries’ mission. We offer many free family programs that include songs, rhymes, puppets, and books. These free programs are a great way to follow up after attending both </a:t>
            </a:r>
            <a:r>
              <a:rPr i="1" lang="en" sz="1200">
                <a:solidFill>
                  <a:srgbClr val="7030A0"/>
                </a:solidFill>
              </a:rPr>
              <a:t>Hatchlings: Ready to Hatch</a:t>
            </a:r>
            <a:r>
              <a:rPr lang="en" sz="1200">
                <a:solidFill>
                  <a:srgbClr val="7030A0"/>
                </a:solidFill>
              </a:rPr>
              <a:t> and </a:t>
            </a:r>
            <a:r>
              <a:rPr i="1" lang="en" sz="1200">
                <a:solidFill>
                  <a:srgbClr val="7030A0"/>
                </a:solidFill>
              </a:rPr>
              <a:t>Hatchlings: In the Nest</a:t>
            </a:r>
            <a:r>
              <a:rPr lang="en" sz="1200">
                <a:solidFill>
                  <a:srgbClr val="7030A0"/>
                </a:solidFill>
              </a:rPr>
              <a:t>.</a:t>
            </a:r>
            <a:endParaRPr sz="1200">
              <a:solidFill>
                <a:srgbClr val="7030A0"/>
              </a:solidFill>
            </a:endParaRPr>
          </a:p>
          <a:p>
            <a:pPr indent="0" lvl="0" marL="0" rtl="0" algn="l">
              <a:lnSpc>
                <a:spcPct val="115000"/>
              </a:lnSpc>
              <a:spcBef>
                <a:spcPts val="1200"/>
              </a:spcBef>
              <a:spcAft>
                <a:spcPts val="0"/>
              </a:spcAft>
              <a:buClr>
                <a:schemeClr val="dk1"/>
              </a:buClr>
              <a:buSzPts val="1100"/>
              <a:buFont typeface="Arial"/>
              <a:buNone/>
            </a:pPr>
            <a:r>
              <a:rPr lang="en" sz="1200">
                <a:solidFill>
                  <a:srgbClr val="7030A0"/>
                </a:solidFill>
              </a:rPr>
              <a:t>After your baby is born, when your baby is ready and it is not flu season, come to the library to join us for some programs. Many parent / baby library programs are similar to this. Attending programs is a great way to meet other new parents and find new ways to play with your baby. If you are not sure if your baby is healthy enough to go to the library, ask your pediatrician.</a:t>
            </a:r>
            <a:endParaRPr sz="1200">
              <a:solidFill>
                <a:srgbClr val="7030A0"/>
              </a:solidFill>
            </a:endParaRPr>
          </a:p>
          <a:p>
            <a:pPr indent="0" lvl="0" marL="0" rtl="0" algn="l">
              <a:lnSpc>
                <a:spcPct val="115000"/>
              </a:lnSpc>
              <a:spcBef>
                <a:spcPts val="1200"/>
              </a:spcBef>
              <a:spcAft>
                <a:spcPts val="0"/>
              </a:spcAft>
              <a:buClr>
                <a:schemeClr val="dk1"/>
              </a:buClr>
              <a:buSzPts val="1100"/>
              <a:buFont typeface="Arial"/>
              <a:buNone/>
            </a:pPr>
            <a:r>
              <a:rPr lang="en" sz="1200">
                <a:solidFill>
                  <a:srgbClr val="7030A0"/>
                </a:solidFill>
              </a:rPr>
              <a:t>Don’t worry about your babies making noise;  public libraries are no longer places where children are shushed or expected to sit still and be quiet. Children’s spaces in public libraries often include play areas and the librarians love seeing children playing with their parents and other children. Anyone can get a library card which allows you to borrow books and sometimes toys, games, movies and music! The job of public librarians is to help people find what they are looking for, so you can always feel comfortable asking questions.</a:t>
            </a:r>
            <a:endParaRPr sz="1200">
              <a:solidFill>
                <a:srgbClr val="7030A0"/>
              </a:solidFill>
            </a:endParaRPr>
          </a:p>
          <a:p>
            <a:pPr indent="0" lvl="0" marL="0" rtl="0" algn="l">
              <a:lnSpc>
                <a:spcPct val="115000"/>
              </a:lnSpc>
              <a:spcBef>
                <a:spcPts val="1200"/>
              </a:spcBef>
              <a:spcAft>
                <a:spcPts val="0"/>
              </a:spcAft>
              <a:buClr>
                <a:schemeClr val="dk1"/>
              </a:buClr>
              <a:buSzPts val="1100"/>
              <a:buFont typeface="Arial"/>
              <a:buNone/>
            </a:pPr>
            <a:r>
              <a:rPr lang="en" sz="1200">
                <a:solidFill>
                  <a:srgbClr val="7030A0"/>
                </a:solidFill>
              </a:rPr>
              <a:t>Here’s a song about the library:</a:t>
            </a:r>
            <a:endParaRPr sz="1200">
              <a:solidFill>
                <a:srgbClr val="7030A0"/>
              </a:solidFill>
            </a:endParaRPr>
          </a:p>
          <a:p>
            <a:pPr indent="0" lvl="0" marL="457200" rtl="0" algn="l">
              <a:lnSpc>
                <a:spcPct val="100000"/>
              </a:lnSpc>
              <a:spcBef>
                <a:spcPts val="1200"/>
              </a:spcBef>
              <a:spcAft>
                <a:spcPts val="0"/>
              </a:spcAft>
              <a:buClr>
                <a:schemeClr val="dk1"/>
              </a:buClr>
              <a:buSzPts val="1100"/>
              <a:buFont typeface="Arial"/>
              <a:buNone/>
            </a:pPr>
            <a:r>
              <a:rPr lang="en" sz="1200">
                <a:solidFill>
                  <a:schemeClr val="dk1"/>
                </a:solidFill>
              </a:rPr>
              <a:t>𝄞 Oh, the place for you and the place for me </a:t>
            </a:r>
            <a:endParaRPr sz="1200">
              <a:solidFill>
                <a:schemeClr val="dk1"/>
              </a:solidFill>
            </a:endParaRPr>
          </a:p>
          <a:p>
            <a:pPr indent="0" lvl="0" marL="457200" rtl="0" algn="l">
              <a:lnSpc>
                <a:spcPct val="100000"/>
              </a:lnSpc>
              <a:spcBef>
                <a:spcPts val="0"/>
              </a:spcBef>
              <a:spcAft>
                <a:spcPts val="0"/>
              </a:spcAft>
              <a:buClr>
                <a:schemeClr val="dk1"/>
              </a:buClr>
              <a:buSzPts val="1100"/>
              <a:buFont typeface="Arial"/>
              <a:buNone/>
            </a:pPr>
            <a:r>
              <a:rPr lang="en" sz="1200">
                <a:solidFill>
                  <a:schemeClr val="dk1"/>
                </a:solidFill>
              </a:rPr>
              <a:t>is the local public library. </a:t>
            </a:r>
            <a:endParaRPr sz="1200">
              <a:solidFill>
                <a:schemeClr val="dk1"/>
              </a:solidFill>
            </a:endParaRPr>
          </a:p>
          <a:p>
            <a:pPr indent="0" lvl="0" marL="457200" rtl="0" algn="l">
              <a:lnSpc>
                <a:spcPct val="100000"/>
              </a:lnSpc>
              <a:spcBef>
                <a:spcPts val="0"/>
              </a:spcBef>
              <a:spcAft>
                <a:spcPts val="0"/>
              </a:spcAft>
              <a:buClr>
                <a:schemeClr val="dk1"/>
              </a:buClr>
              <a:buSzPts val="1100"/>
              <a:buFont typeface="Arial"/>
              <a:buNone/>
            </a:pPr>
            <a:r>
              <a:rPr lang="en" sz="1200">
                <a:solidFill>
                  <a:schemeClr val="dk1"/>
                </a:solidFill>
              </a:rPr>
              <a:t>They have books and things that they lend for free. </a:t>
            </a:r>
            <a:endParaRPr sz="1200">
              <a:solidFill>
                <a:schemeClr val="dk1"/>
              </a:solidFill>
            </a:endParaRPr>
          </a:p>
          <a:p>
            <a:pPr indent="0" lvl="0" marL="457200" rtl="0" algn="l">
              <a:lnSpc>
                <a:spcPct val="100000"/>
              </a:lnSpc>
              <a:spcBef>
                <a:spcPts val="0"/>
              </a:spcBef>
              <a:spcAft>
                <a:spcPts val="0"/>
              </a:spcAft>
              <a:buClr>
                <a:schemeClr val="dk1"/>
              </a:buClr>
              <a:buSzPts val="1100"/>
              <a:buFont typeface="Arial"/>
              <a:buNone/>
            </a:pPr>
            <a:r>
              <a:rPr lang="en" sz="1200">
                <a:solidFill>
                  <a:schemeClr val="dk1"/>
                </a:solidFill>
              </a:rPr>
              <a:t>It's the latest, it's the greatest, it's the library.</a:t>
            </a:r>
            <a:endParaRPr sz="1200">
              <a:solidFill>
                <a:schemeClr val="dk1"/>
              </a:solidFill>
            </a:endParaRPr>
          </a:p>
          <a:p>
            <a:pPr indent="0" lvl="0" marL="457200" rtl="0" algn="l">
              <a:lnSpc>
                <a:spcPct val="100000"/>
              </a:lnSpc>
              <a:spcBef>
                <a:spcPts val="0"/>
              </a:spcBef>
              <a:spcAft>
                <a:spcPts val="0"/>
              </a:spcAft>
              <a:buClr>
                <a:schemeClr val="dk1"/>
              </a:buClr>
              <a:buSzPts val="1100"/>
              <a:buFont typeface="Arial"/>
              <a:buNone/>
            </a:pPr>
            <a:r>
              <a:t/>
            </a:r>
            <a:endParaRPr sz="1200">
              <a:solidFill>
                <a:schemeClr val="dk1"/>
              </a:solidFill>
            </a:endParaRPr>
          </a:p>
          <a:p>
            <a:pPr indent="0" lvl="0" marL="457200" rtl="0" algn="l">
              <a:lnSpc>
                <a:spcPct val="100000"/>
              </a:lnSpc>
              <a:spcBef>
                <a:spcPts val="0"/>
              </a:spcBef>
              <a:spcAft>
                <a:spcPts val="0"/>
              </a:spcAft>
              <a:buClr>
                <a:schemeClr val="dk1"/>
              </a:buClr>
              <a:buSzPts val="1100"/>
              <a:buFont typeface="Arial"/>
              <a:buNone/>
            </a:pPr>
            <a:r>
              <a:rPr lang="en" sz="1200">
                <a:solidFill>
                  <a:schemeClr val="dk1"/>
                </a:solidFill>
              </a:rPr>
              <a:t>Educational, informational,</a:t>
            </a:r>
            <a:endParaRPr sz="1200">
              <a:solidFill>
                <a:schemeClr val="dk1"/>
              </a:solidFill>
            </a:endParaRPr>
          </a:p>
          <a:p>
            <a:pPr indent="0" lvl="0" marL="457200" rtl="0" algn="l">
              <a:lnSpc>
                <a:spcPct val="100000"/>
              </a:lnSpc>
              <a:spcBef>
                <a:spcPts val="0"/>
              </a:spcBef>
              <a:spcAft>
                <a:spcPts val="0"/>
              </a:spcAft>
              <a:buClr>
                <a:schemeClr val="dk1"/>
              </a:buClr>
              <a:buSzPts val="1100"/>
              <a:buFont typeface="Arial"/>
              <a:buNone/>
            </a:pPr>
            <a:r>
              <a:rPr lang="en" sz="1200">
                <a:solidFill>
                  <a:schemeClr val="dk1"/>
                </a:solidFill>
              </a:rPr>
              <a:t>entertainment that's sensational.</a:t>
            </a:r>
            <a:endParaRPr sz="1200">
              <a:solidFill>
                <a:schemeClr val="dk1"/>
              </a:solidFill>
            </a:endParaRPr>
          </a:p>
          <a:p>
            <a:pPr indent="0" lvl="0" marL="457200" rtl="0" algn="l">
              <a:lnSpc>
                <a:spcPct val="100000"/>
              </a:lnSpc>
              <a:spcBef>
                <a:spcPts val="0"/>
              </a:spcBef>
              <a:spcAft>
                <a:spcPts val="0"/>
              </a:spcAft>
              <a:buClr>
                <a:schemeClr val="dk1"/>
              </a:buClr>
              <a:buSzPts val="1100"/>
              <a:buFont typeface="Arial"/>
              <a:buNone/>
            </a:pPr>
            <a:r>
              <a:rPr lang="en" sz="1200">
                <a:solidFill>
                  <a:schemeClr val="dk1"/>
                </a:solidFill>
              </a:rPr>
              <a:t>It's a way of life, it's for you and me.</a:t>
            </a:r>
            <a:endParaRPr sz="1200">
              <a:solidFill>
                <a:schemeClr val="dk1"/>
              </a:solidFill>
            </a:endParaRPr>
          </a:p>
          <a:p>
            <a:pPr indent="0" lvl="0" marL="457200" rtl="0" algn="l">
              <a:lnSpc>
                <a:spcPct val="100000"/>
              </a:lnSpc>
              <a:spcBef>
                <a:spcPts val="0"/>
              </a:spcBef>
              <a:spcAft>
                <a:spcPts val="0"/>
              </a:spcAft>
              <a:buClr>
                <a:schemeClr val="dk1"/>
              </a:buClr>
              <a:buSzPts val="1100"/>
              <a:buFont typeface="Arial"/>
              <a:buNone/>
            </a:pPr>
            <a:r>
              <a:rPr lang="en" sz="1200">
                <a:solidFill>
                  <a:schemeClr val="dk1"/>
                </a:solidFill>
              </a:rPr>
              <a:t>It's the latest, it's the greatest, it's the library.</a:t>
            </a:r>
            <a:endParaRPr sz="1200">
              <a:solidFill>
                <a:schemeClr val="dk1"/>
              </a:solidFill>
            </a:endParaRPr>
          </a:p>
          <a:p>
            <a:pPr indent="0" lvl="0" marL="457200" rtl="0" algn="l">
              <a:lnSpc>
                <a:spcPct val="100000"/>
              </a:lnSpc>
              <a:spcBef>
                <a:spcPts val="0"/>
              </a:spcBef>
              <a:spcAft>
                <a:spcPts val="0"/>
              </a:spcAft>
              <a:buClr>
                <a:schemeClr val="dk1"/>
              </a:buClr>
              <a:buSzPts val="1100"/>
              <a:buFont typeface="Arial"/>
              <a:buNone/>
            </a:pPr>
            <a:r>
              <a:rPr lang="en" sz="1200">
                <a:solidFill>
                  <a:schemeClr val="dk1"/>
                </a:solidFill>
              </a:rPr>
              <a:t>(Dum ba da da da dum, dum dum)</a:t>
            </a:r>
            <a:endParaRPr sz="1200">
              <a:solidFill>
                <a:schemeClr val="dk1"/>
              </a:solidFill>
            </a:endParaRPr>
          </a:p>
          <a:p>
            <a:pPr indent="0" lvl="0" marL="0" rtl="0" algn="l">
              <a:lnSpc>
                <a:spcPct val="115000"/>
              </a:lnSpc>
              <a:spcBef>
                <a:spcPts val="1200"/>
              </a:spcBef>
              <a:spcAft>
                <a:spcPts val="0"/>
              </a:spcAft>
              <a:buClr>
                <a:schemeClr val="dk1"/>
              </a:buClr>
              <a:buSzPts val="1100"/>
              <a:buFont typeface="Arial"/>
              <a:buNone/>
            </a:pPr>
            <a:r>
              <a:t/>
            </a:r>
            <a:endParaRPr sz="1200">
              <a:solidFill>
                <a:srgbClr val="7030A0"/>
              </a:solidFill>
            </a:endParaRPr>
          </a:p>
          <a:p>
            <a:pPr indent="0" lvl="0" marL="0" rtl="0" algn="l">
              <a:lnSpc>
                <a:spcPct val="115000"/>
              </a:lnSpc>
              <a:spcBef>
                <a:spcPts val="1200"/>
              </a:spcBef>
              <a:spcAft>
                <a:spcPts val="0"/>
              </a:spcAft>
              <a:buClr>
                <a:schemeClr val="dk1"/>
              </a:buClr>
              <a:buSzPts val="1100"/>
              <a:buFont typeface="Arial"/>
              <a:buNone/>
            </a:pPr>
            <a:r>
              <a:t/>
            </a:r>
            <a:endParaRPr b="1" sz="1600">
              <a:solidFill>
                <a:schemeClr val="dk1"/>
              </a:solidFill>
            </a:endParaRPr>
          </a:p>
          <a:p>
            <a:pPr indent="0" lvl="0" marL="0" rtl="0" algn="l">
              <a:lnSpc>
                <a:spcPct val="100000"/>
              </a:lnSpc>
              <a:spcBef>
                <a:spcPts val="2400"/>
              </a:spcBef>
              <a:spcAft>
                <a:spcPts val="0"/>
              </a:spcAft>
              <a:buSzPts val="11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18117827d0b_2_1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2" name="Google Shape;212;g18117827d0b_2_14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100"/>
              <a:buNone/>
            </a:pPr>
            <a:r>
              <a:rPr b="1" lang="en" sz="1600">
                <a:solidFill>
                  <a:schemeClr val="dk1"/>
                </a:solidFill>
              </a:rPr>
              <a:t>Slide 14.  Self Care</a:t>
            </a:r>
            <a:endParaRPr b="1" sz="1600">
              <a:solidFill>
                <a:schemeClr val="dk1"/>
              </a:solidFill>
            </a:endParaRPr>
          </a:p>
          <a:p>
            <a:pPr indent="0" lvl="0" marL="0" rtl="0" algn="l">
              <a:lnSpc>
                <a:spcPct val="115000"/>
              </a:lnSpc>
              <a:spcBef>
                <a:spcPts val="2400"/>
              </a:spcBef>
              <a:spcAft>
                <a:spcPts val="0"/>
              </a:spcAft>
              <a:buSzPts val="1100"/>
              <a:buNone/>
            </a:pPr>
            <a:r>
              <a:rPr lang="en" sz="1200">
                <a:solidFill>
                  <a:srgbClr val="674EA7"/>
                </a:solidFill>
              </a:rPr>
              <a:t>The library also has lots of books on pregnancy. Although I’m not a health professional, if you would like to learn more about your pregnancy, feel free to come to the library, call the library, email us, or even send a text. Librarians can help you find books and videos to help you learn more about your pregnancy and your fetus.  </a:t>
            </a:r>
            <a:endParaRPr sz="1200">
              <a:solidFill>
                <a:srgbClr val="674EA7"/>
              </a:solidFill>
            </a:endParaRPr>
          </a:p>
          <a:p>
            <a:pPr indent="0" lvl="0" marL="0" rtl="0" algn="l">
              <a:lnSpc>
                <a:spcPct val="115000"/>
              </a:lnSpc>
              <a:spcBef>
                <a:spcPts val="2400"/>
              </a:spcBef>
              <a:spcAft>
                <a:spcPts val="0"/>
              </a:spcAft>
              <a:buSzPts val="1100"/>
              <a:buNone/>
            </a:pPr>
            <a:r>
              <a:rPr lang="en" sz="1200">
                <a:solidFill>
                  <a:srgbClr val="674EA7"/>
                </a:solidFill>
              </a:rPr>
              <a:t>Self-care is very important for both you and your fetus during the pregnancy. Here are some helpful hints recommended by doctors: eating nutritious food and rest when you are tired. Walk carefully in the final months of your pregnancy since it can be hard to balance when you have a growing baby inside of a growing belly. Drink water so you don’t dehydrate, and go to your doctor or clinic for prenatal care. Would anyone like to share a self-care strategy that has helped them? </a:t>
            </a:r>
            <a:r>
              <a:rPr i="1" lang="en" sz="1200">
                <a:solidFill>
                  <a:schemeClr val="dk1"/>
                </a:solidFill>
              </a:rPr>
              <a:t>(Pause and allow parents to each share a self-care strategy that has helped them. Remind them to unmute themselves.)</a:t>
            </a:r>
            <a:endParaRPr i="1" sz="1200">
              <a:solidFill>
                <a:schemeClr val="dk1"/>
              </a:solidFill>
            </a:endParaRPr>
          </a:p>
          <a:p>
            <a:pPr indent="0" lvl="0" marL="0" rtl="0" algn="l">
              <a:lnSpc>
                <a:spcPct val="115000"/>
              </a:lnSpc>
              <a:spcBef>
                <a:spcPts val="1200"/>
              </a:spcBef>
              <a:spcAft>
                <a:spcPts val="0"/>
              </a:spcAft>
              <a:buSzPts val="1100"/>
              <a:buNone/>
            </a:pPr>
            <a:r>
              <a:rPr lang="en" sz="1200">
                <a:solidFill>
                  <a:srgbClr val="674EA7"/>
                </a:solidFill>
              </a:rPr>
              <a:t>If you are feeling sad or get depressed after your baby is born, be sure to talk to your doctor. With your hormones raging, this is more common than you may think, and sometimes medical help is needed.</a:t>
            </a:r>
            <a:endParaRPr sz="1200">
              <a:solidFill>
                <a:srgbClr val="674EA7"/>
              </a:solidFill>
            </a:endParaRPr>
          </a:p>
          <a:p>
            <a:pPr indent="0" lvl="0" marL="0" rtl="0" algn="l">
              <a:lnSpc>
                <a:spcPct val="115000"/>
              </a:lnSpc>
              <a:spcBef>
                <a:spcPts val="1200"/>
              </a:spcBef>
              <a:spcAft>
                <a:spcPts val="0"/>
              </a:spcAft>
              <a:buSzPts val="1100"/>
              <a:buNone/>
            </a:pPr>
            <a:r>
              <a:rPr lang="en" sz="1200">
                <a:solidFill>
                  <a:srgbClr val="674EA7"/>
                </a:solidFill>
              </a:rPr>
              <a:t>It’s also a good idea to choose a pediatrician for your baby and to meet him or her before the baby is born. Choosing a doctor can be very stressful, and the stress is eliminated if you’ve chosen a pediatrician ahead of your baby’s birth. </a:t>
            </a:r>
            <a:endParaRPr sz="1200">
              <a:solidFill>
                <a:srgbClr val="674EA7"/>
              </a:solidFill>
            </a:endParaRPr>
          </a:p>
          <a:p>
            <a:pPr indent="0" lvl="0" marL="0" rtl="0" algn="l">
              <a:lnSpc>
                <a:spcPct val="115000"/>
              </a:lnSpc>
              <a:spcBef>
                <a:spcPts val="1200"/>
              </a:spcBef>
              <a:spcAft>
                <a:spcPts val="0"/>
              </a:spcAft>
              <a:buSzPts val="1100"/>
              <a:buNone/>
            </a:pPr>
            <a:r>
              <a:rPr b="1" lang="en" sz="1200">
                <a:solidFill>
                  <a:schemeClr val="dk1"/>
                </a:solidFill>
                <a:highlight>
                  <a:srgbClr val="FFFF00"/>
                </a:highlight>
              </a:rPr>
              <a:t>(STOP SCREEN SHARE)</a:t>
            </a:r>
            <a:endParaRPr sz="1200">
              <a:solidFill>
                <a:srgbClr val="674EA7"/>
              </a:solidFill>
            </a:endParaRPr>
          </a:p>
          <a:p>
            <a:pPr indent="0" lvl="0" marL="0" rtl="0" algn="l">
              <a:lnSpc>
                <a:spcPct val="115000"/>
              </a:lnSpc>
              <a:spcBef>
                <a:spcPts val="1200"/>
              </a:spcBef>
              <a:spcAft>
                <a:spcPts val="0"/>
              </a:spcAft>
              <a:buSzPts val="1100"/>
              <a:buNone/>
            </a:pPr>
            <a:r>
              <a:rPr lang="en" sz="1200">
                <a:solidFill>
                  <a:srgbClr val="7030A0"/>
                </a:solidFill>
              </a:rPr>
              <a:t>I am your local librarian and I work at the library at </a:t>
            </a:r>
            <a:r>
              <a:rPr i="1" lang="en" sz="1200" u="sng">
                <a:solidFill>
                  <a:schemeClr val="dk1"/>
                </a:solidFill>
              </a:rPr>
              <a:t>(give address of the library) </a:t>
            </a:r>
            <a:r>
              <a:rPr lang="en" sz="1200">
                <a:solidFill>
                  <a:schemeClr val="dk1"/>
                </a:solidFill>
              </a:rPr>
              <a:t> </a:t>
            </a:r>
            <a:r>
              <a:rPr lang="en" sz="1200">
                <a:solidFill>
                  <a:srgbClr val="7030A0"/>
                </a:solidFill>
              </a:rPr>
              <a:t>I’d love to see you there. You don’t need to wait until your baby is born to come and visit me. But once your baby is born, please come by and say “hello”. It will be wonderful to see you again and to meet your new baby. And once you’re there/here, you’ll have the opportunity to stay and join in some of our fun baby programs.</a:t>
            </a:r>
            <a:endParaRPr b="1" sz="1600">
              <a:solidFill>
                <a:schemeClr val="dk1"/>
              </a:solidFill>
            </a:endParaRPr>
          </a:p>
          <a:p>
            <a:pPr indent="0" lvl="0" marL="457200" rtl="0" algn="l">
              <a:lnSpc>
                <a:spcPct val="100000"/>
              </a:lnSpc>
              <a:spcBef>
                <a:spcPts val="1200"/>
              </a:spcBef>
              <a:spcAft>
                <a:spcPts val="0"/>
              </a:spcAft>
              <a:buClr>
                <a:schemeClr val="dk1"/>
              </a:buClr>
              <a:buSzPts val="1100"/>
              <a:buFont typeface="Arial"/>
              <a:buNone/>
            </a:pPr>
            <a:r>
              <a:t/>
            </a:r>
            <a:endParaRPr b="1" sz="1600">
              <a:solidFill>
                <a:schemeClr val="dk1"/>
              </a:solidFill>
            </a:endParaRPr>
          </a:p>
          <a:p>
            <a:pPr indent="0" lvl="0" marL="0" rtl="0" algn="l">
              <a:lnSpc>
                <a:spcPct val="115000"/>
              </a:lnSpc>
              <a:spcBef>
                <a:spcPts val="1200"/>
              </a:spcBef>
              <a:spcAft>
                <a:spcPts val="0"/>
              </a:spcAft>
              <a:buClr>
                <a:schemeClr val="dk1"/>
              </a:buClr>
              <a:buSzPts val="1100"/>
              <a:buFont typeface="Arial"/>
              <a:buNone/>
            </a:pPr>
            <a:r>
              <a:t/>
            </a:r>
            <a:endParaRPr sz="1200">
              <a:solidFill>
                <a:srgbClr val="7030A0"/>
              </a:solidFill>
            </a:endParaRPr>
          </a:p>
          <a:p>
            <a:pPr indent="0" lvl="0" marL="0" rtl="0" algn="l">
              <a:lnSpc>
                <a:spcPct val="115000"/>
              </a:lnSpc>
              <a:spcBef>
                <a:spcPts val="1200"/>
              </a:spcBef>
              <a:spcAft>
                <a:spcPts val="0"/>
              </a:spcAft>
              <a:buClr>
                <a:schemeClr val="dk1"/>
              </a:buClr>
              <a:buSzPts val="1100"/>
              <a:buFont typeface="Arial"/>
              <a:buNone/>
            </a:pPr>
            <a:r>
              <a:t/>
            </a:r>
            <a:endParaRPr b="1" sz="1600">
              <a:solidFill>
                <a:schemeClr val="dk1"/>
              </a:solidFill>
            </a:endParaRPr>
          </a:p>
          <a:p>
            <a:pPr indent="0" lvl="0" marL="0" rtl="0" algn="l">
              <a:lnSpc>
                <a:spcPct val="100000"/>
              </a:lnSpc>
              <a:spcBef>
                <a:spcPts val="2400"/>
              </a:spcBef>
              <a:spcAft>
                <a:spcPts val="0"/>
              </a:spcAft>
              <a:buSzPts val="1100"/>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18117827d0b_2_1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7" name="Google Shape;217;g18117827d0b_2_14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sz="1600">
                <a:solidFill>
                  <a:schemeClr val="dk1"/>
                </a:solidFill>
              </a:rPr>
              <a:t>Slide 15.  Questions</a:t>
            </a:r>
            <a:endParaRPr b="1" sz="1600">
              <a:solidFill>
                <a:schemeClr val="dk1"/>
              </a:solidFill>
            </a:endParaRPr>
          </a:p>
          <a:p>
            <a:pPr indent="0" lvl="0" marL="0" rtl="0" algn="l">
              <a:lnSpc>
                <a:spcPct val="115000"/>
              </a:lnSpc>
              <a:spcBef>
                <a:spcPts val="2400"/>
              </a:spcBef>
              <a:spcAft>
                <a:spcPts val="0"/>
              </a:spcAft>
              <a:buClr>
                <a:schemeClr val="dk1"/>
              </a:buClr>
              <a:buSzPts val="1100"/>
              <a:buFont typeface="Arial"/>
              <a:buNone/>
            </a:pPr>
            <a:r>
              <a:rPr lang="en" sz="1200">
                <a:solidFill>
                  <a:srgbClr val="7030A0"/>
                </a:solidFill>
              </a:rPr>
              <a:t>Does anyone have a question or questions about anything we’ve discussed today? </a:t>
            </a:r>
            <a:r>
              <a:rPr i="1" lang="en" sz="1200">
                <a:solidFill>
                  <a:schemeClr val="dk1"/>
                </a:solidFill>
              </a:rPr>
              <a:t>(Pause and give people time to think before moving on.)</a:t>
            </a:r>
            <a:endParaRPr i="1" sz="12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sz="1200">
                <a:solidFill>
                  <a:srgbClr val="7030A0"/>
                </a:solidFill>
              </a:rPr>
              <a:t>In the meantime, who would like to share something important that you learned today, or one thing we did here that you look forward to also doing at home? Let’s use the energy ball to hear from everyone.</a:t>
            </a:r>
            <a:endParaRPr sz="1200">
              <a:solidFill>
                <a:srgbClr val="7030A0"/>
              </a:solidFill>
            </a:endParaRPr>
          </a:p>
          <a:p>
            <a:pPr indent="0" lvl="0" marL="0" rtl="0" algn="l">
              <a:lnSpc>
                <a:spcPct val="115000"/>
              </a:lnSpc>
              <a:spcBef>
                <a:spcPts val="1200"/>
              </a:spcBef>
              <a:spcAft>
                <a:spcPts val="0"/>
              </a:spcAft>
              <a:buClr>
                <a:schemeClr val="dk1"/>
              </a:buClr>
              <a:buSzPts val="1100"/>
              <a:buFont typeface="Arial"/>
              <a:buNone/>
            </a:pPr>
            <a:r>
              <a:rPr i="1" lang="en" sz="1200">
                <a:solidFill>
                  <a:srgbClr val="7030A0"/>
                </a:solidFill>
              </a:rPr>
              <a:t>(Ask who would like to start or chose someone.)</a:t>
            </a:r>
            <a:endParaRPr i="1" sz="1200">
              <a:solidFill>
                <a:srgbClr val="7030A0"/>
              </a:solidFill>
            </a:endParaRPr>
          </a:p>
          <a:p>
            <a:pPr indent="0" lvl="0" marL="0" rtl="0" algn="l">
              <a:lnSpc>
                <a:spcPct val="115000"/>
              </a:lnSpc>
              <a:spcBef>
                <a:spcPts val="1200"/>
              </a:spcBef>
              <a:spcAft>
                <a:spcPts val="0"/>
              </a:spcAft>
              <a:buClr>
                <a:schemeClr val="dk1"/>
              </a:buClr>
              <a:buSzPts val="1100"/>
              <a:buFont typeface="Arial"/>
              <a:buNone/>
            </a:pPr>
            <a:r>
              <a:rPr i="1" lang="en" sz="1200">
                <a:solidFill>
                  <a:srgbClr val="7030A0"/>
                </a:solidFill>
              </a:rPr>
              <a:t>Hatchlings</a:t>
            </a:r>
            <a:r>
              <a:rPr lang="en" sz="1200">
                <a:solidFill>
                  <a:srgbClr val="7030A0"/>
                </a:solidFill>
              </a:rPr>
              <a:t> was created especially for parents-to-be, but there is more than just this one session!  We will be offering this same session again on _______ </a:t>
            </a:r>
            <a:r>
              <a:rPr i="1" lang="en" sz="1200">
                <a:solidFill>
                  <a:srgbClr val="7030A0"/>
                </a:solidFill>
              </a:rPr>
              <a:t>(fill in with next date) </a:t>
            </a:r>
            <a:r>
              <a:rPr lang="en" sz="1200">
                <a:solidFill>
                  <a:srgbClr val="7030A0"/>
                </a:solidFill>
              </a:rPr>
              <a:t>and you are welcome to return although the content will remain the same.</a:t>
            </a:r>
            <a:endParaRPr sz="1200">
              <a:solidFill>
                <a:srgbClr val="7030A0"/>
              </a:solidFill>
            </a:endParaRPr>
          </a:p>
          <a:p>
            <a:pPr indent="0" lvl="0" marL="0" rtl="0" algn="l">
              <a:lnSpc>
                <a:spcPct val="115000"/>
              </a:lnSpc>
              <a:spcBef>
                <a:spcPts val="1200"/>
              </a:spcBef>
              <a:spcAft>
                <a:spcPts val="0"/>
              </a:spcAft>
              <a:buClr>
                <a:schemeClr val="dk1"/>
              </a:buClr>
              <a:buSzPts val="1100"/>
              <a:buFont typeface="Arial"/>
              <a:buNone/>
            </a:pPr>
            <a:r>
              <a:rPr lang="en" sz="1200">
                <a:solidFill>
                  <a:srgbClr val="7030A0"/>
                </a:solidFill>
              </a:rPr>
              <a:t>Parents are their children's first and most important teacher even when they are still in the womb!</a:t>
            </a:r>
            <a:endParaRPr sz="1200">
              <a:solidFill>
                <a:srgbClr val="7030A0"/>
              </a:solidFill>
            </a:endParaRPr>
          </a:p>
          <a:p>
            <a:pPr indent="0" lvl="0" marL="0" rtl="0" algn="l">
              <a:lnSpc>
                <a:spcPct val="115000"/>
              </a:lnSpc>
              <a:spcBef>
                <a:spcPts val="1200"/>
              </a:spcBef>
              <a:spcAft>
                <a:spcPts val="0"/>
              </a:spcAft>
              <a:buClr>
                <a:schemeClr val="dk1"/>
              </a:buClr>
              <a:buSzPts val="1100"/>
              <a:buFont typeface="Arial"/>
              <a:buNone/>
            </a:pPr>
            <a:r>
              <a:rPr b="1" lang="en" sz="1200">
                <a:solidFill>
                  <a:schemeClr val="dk1"/>
                </a:solidFill>
                <a:highlight>
                  <a:srgbClr val="FFFF00"/>
                </a:highlight>
              </a:rPr>
              <a:t>(SHARE SCREEN)</a:t>
            </a:r>
            <a:endParaRPr sz="1200">
              <a:solidFill>
                <a:srgbClr val="7030A0"/>
              </a:solidFill>
            </a:endParaRPr>
          </a:p>
          <a:p>
            <a:pPr indent="0" lvl="0" marL="0" rtl="0" algn="l">
              <a:lnSpc>
                <a:spcPct val="115000"/>
              </a:lnSpc>
              <a:spcBef>
                <a:spcPts val="1200"/>
              </a:spcBef>
              <a:spcAft>
                <a:spcPts val="0"/>
              </a:spcAft>
              <a:buClr>
                <a:schemeClr val="dk1"/>
              </a:buClr>
              <a:buSzPts val="1100"/>
              <a:buFont typeface="Arial"/>
              <a:buNone/>
            </a:pPr>
            <a:r>
              <a:rPr i="1" lang="en" sz="1200">
                <a:solidFill>
                  <a:srgbClr val="7030A0"/>
                </a:solidFill>
              </a:rPr>
              <a:t>Hatchlings: In the Nest</a:t>
            </a:r>
            <a:r>
              <a:rPr lang="en" sz="1200">
                <a:solidFill>
                  <a:srgbClr val="7030A0"/>
                </a:solidFill>
              </a:rPr>
              <a:t> for you and your baby will begin on ______</a:t>
            </a:r>
            <a:r>
              <a:rPr lang="en" sz="1200">
                <a:solidFill>
                  <a:schemeClr val="dk1"/>
                </a:solidFill>
              </a:rPr>
              <a:t> </a:t>
            </a:r>
            <a:r>
              <a:rPr i="1" lang="en" sz="1200">
                <a:solidFill>
                  <a:schemeClr val="dk1"/>
                </a:solidFill>
              </a:rPr>
              <a:t>(insert specific date)</a:t>
            </a:r>
            <a:r>
              <a:rPr lang="en" sz="1200">
                <a:solidFill>
                  <a:schemeClr val="dk1"/>
                </a:solidFill>
              </a:rPr>
              <a:t>, </a:t>
            </a:r>
            <a:r>
              <a:rPr lang="en" sz="1200">
                <a:solidFill>
                  <a:srgbClr val="7030A0"/>
                </a:solidFill>
              </a:rPr>
              <a:t>after your baby is born. As I mentioned earlier, it is a continuation of this program. It was designed for both you and your baby in the first four months. Hatchlings</a:t>
            </a:r>
            <a:r>
              <a:rPr i="1" lang="en" sz="1200">
                <a:solidFill>
                  <a:srgbClr val="7030A0"/>
                </a:solidFill>
              </a:rPr>
              <a:t>: In the Nest</a:t>
            </a:r>
            <a:r>
              <a:rPr lang="en" sz="1200">
                <a:solidFill>
                  <a:srgbClr val="7030A0"/>
                </a:solidFill>
              </a:rPr>
              <a:t>  will be a four part series where you will learn new skills, songs, etc, and practice weekly what you learned the week before. In addition to the joy of practicing the activities with your baby, and spending more time together with other parents and children, you will get another cardboard book AND everything I showed you earlier that is in the Hatchlings kit, including the bag that holds all the items! We will contact you to remind you when sign-up is open for </a:t>
            </a:r>
            <a:r>
              <a:rPr i="1" lang="en" sz="1200">
                <a:solidFill>
                  <a:srgbClr val="7030A0"/>
                </a:solidFill>
              </a:rPr>
              <a:t>Hatchlings: In the Nest</a:t>
            </a:r>
            <a:r>
              <a:rPr lang="en" sz="1200">
                <a:solidFill>
                  <a:srgbClr val="7030A0"/>
                </a:solidFill>
              </a:rPr>
              <a:t>.</a:t>
            </a:r>
            <a:endParaRPr sz="1200">
              <a:solidFill>
                <a:srgbClr val="7030A0"/>
              </a:solidFill>
            </a:endParaRPr>
          </a:p>
          <a:p>
            <a:pPr indent="0" lvl="0" marL="0" rtl="0" algn="l">
              <a:lnSpc>
                <a:spcPct val="115000"/>
              </a:lnSpc>
              <a:spcBef>
                <a:spcPts val="1200"/>
              </a:spcBef>
              <a:spcAft>
                <a:spcPts val="0"/>
              </a:spcAft>
              <a:buClr>
                <a:schemeClr val="dk1"/>
              </a:buClr>
              <a:buSzPts val="1100"/>
              <a:buFont typeface="Arial"/>
              <a:buNone/>
            </a:pPr>
            <a:r>
              <a:rPr lang="en" sz="1200">
                <a:solidFill>
                  <a:srgbClr val="7030A0"/>
                </a:solidFill>
              </a:rPr>
              <a:t>In addition to Hatchlings, please join us for library storytimes, virtually or in person. These  joyful sessions offer opportunities for you and your baby to sing, talk, play, and share books together and they provide great ways to meet other parents and caregivers </a:t>
            </a:r>
            <a:endParaRPr sz="1200">
              <a:solidFill>
                <a:srgbClr val="7030A0"/>
              </a:solidFill>
            </a:endParaRPr>
          </a:p>
          <a:p>
            <a:pPr indent="0" lvl="0" marL="0" rtl="0" algn="l">
              <a:lnSpc>
                <a:spcPct val="115000"/>
              </a:lnSpc>
              <a:spcBef>
                <a:spcPts val="1200"/>
              </a:spcBef>
              <a:spcAft>
                <a:spcPts val="0"/>
              </a:spcAft>
              <a:buClr>
                <a:schemeClr val="dk1"/>
              </a:buClr>
              <a:buSzPts val="1100"/>
              <a:buFont typeface="Arial"/>
              <a:buNone/>
            </a:pPr>
            <a:r>
              <a:t/>
            </a:r>
            <a:endParaRPr b="1" sz="1600">
              <a:solidFill>
                <a:schemeClr val="dk1"/>
              </a:solidFill>
            </a:endParaRPr>
          </a:p>
          <a:p>
            <a:pPr indent="0" lvl="0" marL="0" rtl="0" algn="l">
              <a:lnSpc>
                <a:spcPct val="100000"/>
              </a:lnSpc>
              <a:spcBef>
                <a:spcPts val="2400"/>
              </a:spcBef>
              <a:spcAft>
                <a:spcPts val="0"/>
              </a:spcAft>
              <a:buSzPts val="1100"/>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18117827d0b_2_15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3" name="Google Shape;223;g18117827d0b_2_15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i="1" lang="en"/>
              <a:t>NOTE that the second to the last letter in the URL is a non-capitalized l (ell), not an “I” (eye) or a 1.</a:t>
            </a:r>
            <a:endParaRPr b="1" i="1"/>
          </a:p>
          <a:p>
            <a:pPr indent="0" lvl="0" marL="0" rtl="0" algn="l">
              <a:lnSpc>
                <a:spcPct val="100000"/>
              </a:lnSpc>
              <a:spcBef>
                <a:spcPts val="0"/>
              </a:spcBef>
              <a:spcAft>
                <a:spcPts val="0"/>
              </a:spcAft>
              <a:buSzPts val="1100"/>
              <a:buNone/>
            </a:pPr>
            <a:r>
              <a:t/>
            </a:r>
            <a:endParaRPr b="1"/>
          </a:p>
          <a:p>
            <a:pPr indent="0" lvl="0" marL="0" rtl="0" algn="l">
              <a:lnSpc>
                <a:spcPct val="115000"/>
              </a:lnSpc>
              <a:spcBef>
                <a:spcPts val="0"/>
              </a:spcBef>
              <a:spcAft>
                <a:spcPts val="0"/>
              </a:spcAft>
              <a:buClr>
                <a:schemeClr val="dk1"/>
              </a:buClr>
              <a:buSzPts val="1100"/>
              <a:buFont typeface="Arial"/>
              <a:buNone/>
            </a:pPr>
            <a:r>
              <a:rPr b="1" lang="en" sz="1600">
                <a:solidFill>
                  <a:schemeClr val="dk1"/>
                </a:solidFill>
              </a:rPr>
              <a:t>Slide 16.  Closing</a:t>
            </a:r>
            <a:endParaRPr b="1" sz="1600">
              <a:solidFill>
                <a:schemeClr val="dk1"/>
              </a:solidFill>
            </a:endParaRPr>
          </a:p>
          <a:p>
            <a:pPr indent="0" lvl="0" marL="0" rtl="0" algn="l">
              <a:lnSpc>
                <a:spcPct val="115000"/>
              </a:lnSpc>
              <a:spcBef>
                <a:spcPts val="2400"/>
              </a:spcBef>
              <a:spcAft>
                <a:spcPts val="0"/>
              </a:spcAft>
              <a:buClr>
                <a:schemeClr val="dk1"/>
              </a:buClr>
              <a:buSzPts val="1100"/>
              <a:buFont typeface="Arial"/>
              <a:buNone/>
            </a:pPr>
            <a:r>
              <a:rPr lang="en" sz="1200">
                <a:solidFill>
                  <a:srgbClr val="7030A0"/>
                </a:solidFill>
              </a:rPr>
              <a:t>We’d like you to continue singing to your baby at home. Look at your song sheet; there is a web address and a QR code at the bottom, as well as at the bottom of this slide. If you have a smartphone, please scan in the QR code now. You’ll see that it takes you to a website where all of the songs we used today are recorded. If you forget any of the tunes, this is a great reminder! </a:t>
            </a:r>
            <a:r>
              <a:rPr i="1" lang="en" sz="1200">
                <a:solidFill>
                  <a:srgbClr val="7030A0"/>
                </a:solidFill>
              </a:rPr>
              <a:t> (Show them - </a:t>
            </a:r>
            <a:r>
              <a:rPr i="1" lang="en" sz="1200" u="sng">
                <a:solidFill>
                  <a:schemeClr val="hlink"/>
                </a:solidFill>
                <a:hlinkClick r:id="rId2"/>
              </a:rPr>
              <a:t>https://mgol.net/mgol-hatchlings/songs-and-rhymes/</a:t>
            </a:r>
            <a:r>
              <a:rPr i="1" lang="en" sz="1200">
                <a:solidFill>
                  <a:srgbClr val="7030A0"/>
                </a:solidFill>
              </a:rPr>
              <a:t>)</a:t>
            </a:r>
            <a:endParaRPr i="1" sz="1200">
              <a:solidFill>
                <a:srgbClr val="7030A0"/>
              </a:solidFill>
            </a:endParaRPr>
          </a:p>
          <a:p>
            <a:pPr indent="0" lvl="0" marL="0" rtl="0" algn="l">
              <a:lnSpc>
                <a:spcPct val="115000"/>
              </a:lnSpc>
              <a:spcBef>
                <a:spcPts val="1200"/>
              </a:spcBef>
              <a:spcAft>
                <a:spcPts val="0"/>
              </a:spcAft>
              <a:buClr>
                <a:schemeClr val="dk1"/>
              </a:buClr>
              <a:buSzPts val="1100"/>
              <a:buFont typeface="Arial"/>
              <a:buNone/>
            </a:pPr>
            <a:r>
              <a:rPr lang="en" sz="1200">
                <a:solidFill>
                  <a:srgbClr val="7030A0"/>
                </a:solidFill>
              </a:rPr>
              <a:t>We are coming to the end of our session.  We hope that you found it entertaining and helpful. Since Hatchlings is a new program, we would like to know what you thought about it. Your honest feedback will help us tweak the program so we can make it even better!  I’ll put a link in the chat box that will take you to an online evaluation form. If you have any difficulty with it, let me know and I’ll be happy to help you.</a:t>
            </a:r>
            <a:endParaRPr sz="1200">
              <a:solidFill>
                <a:srgbClr val="7030A0"/>
              </a:solidFill>
            </a:endParaRPr>
          </a:p>
          <a:p>
            <a:pPr indent="0" lvl="0" marL="0" rtl="0" algn="l">
              <a:lnSpc>
                <a:spcPct val="115000"/>
              </a:lnSpc>
              <a:spcBef>
                <a:spcPts val="1200"/>
              </a:spcBef>
              <a:spcAft>
                <a:spcPts val="0"/>
              </a:spcAft>
              <a:buClr>
                <a:schemeClr val="dk1"/>
              </a:buClr>
              <a:buSzPts val="1100"/>
              <a:buFont typeface="Arial"/>
              <a:buNone/>
            </a:pPr>
            <a:r>
              <a:rPr lang="en" sz="1200">
                <a:solidFill>
                  <a:srgbClr val="7030A0"/>
                </a:solidFill>
              </a:rPr>
              <a:t>This is a “give and get.” Since you are helping us by giving us information, we hope you will take the book and song sheet that you are getting from us, and practice talking, singing aloud, reading or sharing books aloud and dancing at home. </a:t>
            </a:r>
            <a:endParaRPr sz="1200">
              <a:solidFill>
                <a:srgbClr val="7030A0"/>
              </a:solidFill>
            </a:endParaRPr>
          </a:p>
          <a:p>
            <a:pPr indent="0" lvl="0" marL="0" rtl="0" algn="l">
              <a:lnSpc>
                <a:spcPct val="115000"/>
              </a:lnSpc>
              <a:spcBef>
                <a:spcPts val="1200"/>
              </a:spcBef>
              <a:spcAft>
                <a:spcPts val="0"/>
              </a:spcAft>
              <a:buClr>
                <a:schemeClr val="dk1"/>
              </a:buClr>
              <a:buSzPts val="1100"/>
              <a:buFont typeface="Arial"/>
              <a:buNone/>
            </a:pPr>
            <a:r>
              <a:rPr lang="en" sz="1200">
                <a:solidFill>
                  <a:srgbClr val="7030A0"/>
                </a:solidFill>
                <a:highlight>
                  <a:schemeClr val="lt1"/>
                </a:highlight>
              </a:rPr>
              <a:t>Let’s end with a song about the easy things you can do to help your baby, even before birth and following that. Then I’d love to do a screenshot with everyone so </a:t>
            </a:r>
            <a:r>
              <a:rPr lang="en" sz="1200">
                <a:solidFill>
                  <a:srgbClr val="7030A0"/>
                </a:solidFill>
              </a:rPr>
              <a:t>we can have a group photo, even if it  needs to be socially distanced.</a:t>
            </a:r>
            <a:endParaRPr sz="1200">
              <a:solidFill>
                <a:srgbClr val="333333"/>
              </a:solidFill>
              <a:highlight>
                <a:schemeClr val="lt1"/>
              </a:highlight>
            </a:endParaRPr>
          </a:p>
          <a:p>
            <a:pPr indent="0" lvl="0" marL="457200" rtl="0" algn="l">
              <a:lnSpc>
                <a:spcPct val="115000"/>
              </a:lnSpc>
              <a:spcBef>
                <a:spcPts val="1200"/>
              </a:spcBef>
              <a:spcAft>
                <a:spcPts val="0"/>
              </a:spcAft>
              <a:buClr>
                <a:schemeClr val="dk1"/>
              </a:buClr>
              <a:buSzPts val="1100"/>
              <a:buFont typeface="Arial"/>
              <a:buNone/>
            </a:pPr>
            <a:r>
              <a:rPr lang="en" sz="1200">
                <a:solidFill>
                  <a:srgbClr val="333333"/>
                </a:solidFill>
                <a:highlight>
                  <a:schemeClr val="lt1"/>
                </a:highlight>
              </a:rPr>
              <a:t>Talk, sing, share books and play. </a:t>
            </a:r>
            <a:endParaRPr sz="1200">
              <a:solidFill>
                <a:srgbClr val="333333"/>
              </a:solidFill>
              <a:highlight>
                <a:schemeClr val="lt1"/>
              </a:highlight>
            </a:endParaRPr>
          </a:p>
          <a:p>
            <a:pPr indent="0" lvl="0" marL="457200" rtl="0" algn="l">
              <a:lnSpc>
                <a:spcPct val="115000"/>
              </a:lnSpc>
              <a:spcBef>
                <a:spcPts val="0"/>
              </a:spcBef>
              <a:spcAft>
                <a:spcPts val="0"/>
              </a:spcAft>
              <a:buClr>
                <a:schemeClr val="dk1"/>
              </a:buClr>
              <a:buSzPts val="1100"/>
              <a:buFont typeface="Arial"/>
              <a:buNone/>
            </a:pPr>
            <a:r>
              <a:rPr lang="en" sz="1200">
                <a:solidFill>
                  <a:srgbClr val="333333"/>
                </a:solidFill>
                <a:highlight>
                  <a:schemeClr val="lt1"/>
                </a:highlight>
              </a:rPr>
              <a:t>Talk, sing, share books and play. </a:t>
            </a:r>
            <a:endParaRPr sz="1200">
              <a:solidFill>
                <a:srgbClr val="333333"/>
              </a:solidFill>
              <a:highlight>
                <a:schemeClr val="lt1"/>
              </a:highlight>
            </a:endParaRPr>
          </a:p>
          <a:p>
            <a:pPr indent="0" lvl="0" marL="457200" rtl="0" algn="l">
              <a:lnSpc>
                <a:spcPct val="115000"/>
              </a:lnSpc>
              <a:spcBef>
                <a:spcPts val="0"/>
              </a:spcBef>
              <a:spcAft>
                <a:spcPts val="0"/>
              </a:spcAft>
              <a:buClr>
                <a:schemeClr val="dk1"/>
              </a:buClr>
              <a:buSzPts val="1100"/>
              <a:buFont typeface="Arial"/>
              <a:buNone/>
            </a:pPr>
            <a:r>
              <a:rPr lang="en" sz="1200">
                <a:solidFill>
                  <a:srgbClr val="333333"/>
                </a:solidFill>
                <a:highlight>
                  <a:schemeClr val="lt1"/>
                </a:highlight>
              </a:rPr>
              <a:t>Talk, sing, share books and play. </a:t>
            </a:r>
            <a:endParaRPr sz="1200">
              <a:solidFill>
                <a:srgbClr val="333333"/>
              </a:solidFill>
              <a:highlight>
                <a:schemeClr val="lt1"/>
              </a:highlight>
            </a:endParaRPr>
          </a:p>
          <a:p>
            <a:pPr indent="0" lvl="0" marL="457200" rtl="0" algn="l">
              <a:lnSpc>
                <a:spcPct val="115000"/>
              </a:lnSpc>
              <a:spcBef>
                <a:spcPts val="0"/>
              </a:spcBef>
              <a:spcAft>
                <a:spcPts val="0"/>
              </a:spcAft>
              <a:buClr>
                <a:schemeClr val="dk1"/>
              </a:buClr>
              <a:buSzPts val="1100"/>
              <a:buFont typeface="Arial"/>
              <a:buNone/>
            </a:pPr>
            <a:r>
              <a:rPr lang="en" sz="1200">
                <a:solidFill>
                  <a:srgbClr val="333333"/>
                </a:solidFill>
                <a:highlight>
                  <a:schemeClr val="lt1"/>
                </a:highlight>
              </a:rPr>
              <a:t>Talk, sing, share books and play -- Hooray!</a:t>
            </a:r>
            <a:endParaRPr sz="1200">
              <a:solidFill>
                <a:srgbClr val="333333"/>
              </a:solidFill>
              <a:highlight>
                <a:schemeClr val="lt1"/>
              </a:highlight>
            </a:endParaRPr>
          </a:p>
          <a:p>
            <a:pPr indent="0" lvl="0" marL="0" rtl="0" algn="l">
              <a:lnSpc>
                <a:spcPct val="115000"/>
              </a:lnSpc>
              <a:spcBef>
                <a:spcPts val="0"/>
              </a:spcBef>
              <a:spcAft>
                <a:spcPts val="0"/>
              </a:spcAft>
              <a:buClr>
                <a:schemeClr val="dk1"/>
              </a:buClr>
              <a:buSzPts val="1100"/>
              <a:buFont typeface="Arial"/>
              <a:buNone/>
            </a:pPr>
            <a:r>
              <a:t/>
            </a:r>
            <a:endParaRPr sz="1200">
              <a:solidFill>
                <a:srgbClr val="333333"/>
              </a:solidFill>
              <a:highlight>
                <a:schemeClr val="lt1"/>
              </a:highlight>
            </a:endParaRPr>
          </a:p>
          <a:p>
            <a:pPr indent="0" lvl="0" marL="0" rtl="0" algn="l">
              <a:lnSpc>
                <a:spcPct val="115000"/>
              </a:lnSpc>
              <a:spcBef>
                <a:spcPts val="1200"/>
              </a:spcBef>
              <a:spcAft>
                <a:spcPts val="0"/>
              </a:spcAft>
              <a:buClr>
                <a:schemeClr val="dk1"/>
              </a:buClr>
              <a:buSzPts val="1100"/>
              <a:buFont typeface="Arial"/>
              <a:buNone/>
            </a:pPr>
            <a:r>
              <a:rPr b="1" lang="en" sz="1200">
                <a:solidFill>
                  <a:schemeClr val="dk1"/>
                </a:solidFill>
                <a:highlight>
                  <a:srgbClr val="FFFF00"/>
                </a:highlight>
              </a:rPr>
              <a:t>(STOP SCREEN SHARE)</a:t>
            </a:r>
            <a:endParaRPr sz="1200">
              <a:solidFill>
                <a:srgbClr val="333333"/>
              </a:solidFill>
              <a:highlight>
                <a:schemeClr val="lt1"/>
              </a:highlight>
            </a:endParaRPr>
          </a:p>
          <a:p>
            <a:pPr indent="0" lvl="0" marL="0" rtl="0" algn="l">
              <a:lnSpc>
                <a:spcPct val="115000"/>
              </a:lnSpc>
              <a:spcBef>
                <a:spcPts val="1200"/>
              </a:spcBef>
              <a:spcAft>
                <a:spcPts val="0"/>
              </a:spcAft>
              <a:buClr>
                <a:schemeClr val="dk1"/>
              </a:buClr>
              <a:buSzPts val="1100"/>
              <a:buFont typeface="Arial"/>
              <a:buNone/>
            </a:pPr>
            <a:r>
              <a:rPr lang="en" sz="1200">
                <a:solidFill>
                  <a:srgbClr val="7030A0"/>
                </a:solidFill>
              </a:rPr>
              <a:t> </a:t>
            </a:r>
            <a:r>
              <a:rPr i="1" lang="en" sz="1200">
                <a:solidFill>
                  <a:schemeClr val="dk1"/>
                </a:solidFill>
              </a:rPr>
              <a:t>(Take picture, being sure to show name tags)</a:t>
            </a:r>
            <a:endParaRPr sz="1200">
              <a:solidFill>
                <a:srgbClr val="7030A0"/>
              </a:solidFill>
            </a:endParaRPr>
          </a:p>
          <a:p>
            <a:pPr indent="0" lvl="0" marL="0" rtl="0" algn="l">
              <a:lnSpc>
                <a:spcPct val="115000"/>
              </a:lnSpc>
              <a:spcBef>
                <a:spcPts val="1200"/>
              </a:spcBef>
              <a:spcAft>
                <a:spcPts val="0"/>
              </a:spcAft>
              <a:buSzPts val="1100"/>
              <a:buNone/>
            </a:pPr>
            <a:r>
              <a:rPr lang="en" sz="1200">
                <a:solidFill>
                  <a:srgbClr val="7030A0"/>
                </a:solidFill>
              </a:rPr>
              <a:t>Feel free to stay awhile and talk more with me and the other program participants. </a:t>
            </a:r>
            <a:endParaRPr sz="1200">
              <a:solidFill>
                <a:srgbClr val="7030A0"/>
              </a:solidFill>
            </a:endParaRPr>
          </a:p>
          <a:p>
            <a:pPr indent="0" lvl="0" marL="0" rtl="0" algn="l">
              <a:lnSpc>
                <a:spcPct val="115000"/>
              </a:lnSpc>
              <a:spcBef>
                <a:spcPts val="1200"/>
              </a:spcBef>
              <a:spcAft>
                <a:spcPts val="0"/>
              </a:spcAft>
              <a:buClr>
                <a:schemeClr val="dk1"/>
              </a:buClr>
              <a:buSzPts val="1100"/>
              <a:buFont typeface="Arial"/>
              <a:buNone/>
            </a:pPr>
            <a:r>
              <a:rPr lang="en" sz="1200">
                <a:solidFill>
                  <a:srgbClr val="7030A0"/>
                </a:solidFill>
              </a:rPr>
              <a:t>Thank you again for coming.</a:t>
            </a:r>
            <a:endParaRPr sz="1200">
              <a:solidFill>
                <a:srgbClr val="7030A0"/>
              </a:solidFill>
            </a:endParaRPr>
          </a:p>
          <a:p>
            <a:pPr indent="0" lvl="0" marL="457200" rtl="0" algn="l">
              <a:lnSpc>
                <a:spcPct val="115000"/>
              </a:lnSpc>
              <a:spcBef>
                <a:spcPts val="1200"/>
              </a:spcBef>
              <a:spcAft>
                <a:spcPts val="0"/>
              </a:spcAft>
              <a:buClr>
                <a:schemeClr val="dk1"/>
              </a:buClr>
              <a:buSzPts val="1100"/>
              <a:buFont typeface="Arial"/>
              <a:buNone/>
            </a:pPr>
            <a:r>
              <a:t/>
            </a:r>
            <a:endParaRPr sz="1200">
              <a:solidFill>
                <a:srgbClr val="333333"/>
              </a:solidFill>
              <a:highlight>
                <a:schemeClr val="lt1"/>
              </a:highlight>
            </a:endParaRPr>
          </a:p>
          <a:p>
            <a:pPr indent="0" lvl="0" marL="0" rtl="0" algn="l">
              <a:lnSpc>
                <a:spcPct val="115000"/>
              </a:lnSpc>
              <a:spcBef>
                <a:spcPts val="0"/>
              </a:spcBef>
              <a:spcAft>
                <a:spcPts val="0"/>
              </a:spcAft>
              <a:buClr>
                <a:schemeClr val="dk1"/>
              </a:buClr>
              <a:buSzPts val="1100"/>
              <a:buFont typeface="Arial"/>
              <a:buNone/>
            </a:pPr>
            <a:r>
              <a:t/>
            </a:r>
            <a:endParaRPr b="1" sz="1600">
              <a:solidFill>
                <a:schemeClr val="dk1"/>
              </a:solidFill>
            </a:endParaRPr>
          </a:p>
          <a:p>
            <a:pPr indent="0" lvl="0" marL="0" rtl="0" algn="l">
              <a:lnSpc>
                <a:spcPct val="100000"/>
              </a:lnSpc>
              <a:spcBef>
                <a:spcPts val="2400"/>
              </a:spcBef>
              <a:spcAft>
                <a:spcPts val="0"/>
              </a:spcAft>
              <a:buSzPts val="1100"/>
              <a:buNone/>
            </a:pPr>
            <a:r>
              <a:t/>
            </a:r>
            <a:endParaRPr b="1"/>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18117827d0b_2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9" name="Google Shape;109;g18117827d0b_2_6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100"/>
              <a:buNone/>
            </a:pPr>
            <a:r>
              <a:rPr b="1" lang="en" sz="1600">
                <a:solidFill>
                  <a:schemeClr val="dk1"/>
                </a:solidFill>
              </a:rPr>
              <a:t>Slide 3.  Brain Growth</a:t>
            </a:r>
            <a:endParaRPr b="1" sz="1600">
              <a:solidFill>
                <a:schemeClr val="dk1"/>
              </a:solidFill>
            </a:endParaRPr>
          </a:p>
          <a:p>
            <a:pPr indent="0" lvl="0" marL="0" rtl="0" algn="l">
              <a:lnSpc>
                <a:spcPct val="115000"/>
              </a:lnSpc>
              <a:spcBef>
                <a:spcPts val="2400"/>
              </a:spcBef>
              <a:spcAft>
                <a:spcPts val="0"/>
              </a:spcAft>
              <a:buSzPts val="1100"/>
              <a:buNone/>
            </a:pPr>
            <a:r>
              <a:rPr lang="en" sz="1200">
                <a:solidFill>
                  <a:srgbClr val="7030A0"/>
                </a:solidFill>
                <a:highlight>
                  <a:schemeClr val="lt1"/>
                </a:highlight>
              </a:rPr>
              <a:t>This picture shows the weight of the brain. As you can see, the brain is already gaining weight when the fetus is in utero. Can you see that the brain gains most of its weight between birth and age three, with the big curve continuing from ages 3-5? Each synapse or connection that is formed adds weight. People never stop learning, but you can see how the curve gets much lower after age 5. That’s  because as we grow older, most of our synapses connect to the ones that are already there, rather than forming totally new ones. The new connections are much slower to form, so the brain gains less weight.</a:t>
            </a:r>
            <a:endParaRPr sz="1200">
              <a:solidFill>
                <a:srgbClr val="7030A0"/>
              </a:solidFill>
              <a:highlight>
                <a:schemeClr val="lt1"/>
              </a:highlight>
            </a:endParaRPr>
          </a:p>
          <a:p>
            <a:pPr indent="0" lvl="0" marL="0" rtl="0" algn="l">
              <a:lnSpc>
                <a:spcPct val="115000"/>
              </a:lnSpc>
              <a:spcBef>
                <a:spcPts val="1200"/>
              </a:spcBef>
              <a:spcAft>
                <a:spcPts val="0"/>
              </a:spcAft>
              <a:buSzPts val="1100"/>
              <a:buNone/>
            </a:pPr>
            <a:r>
              <a:rPr b="1" lang="en" sz="1200">
                <a:solidFill>
                  <a:srgbClr val="7030A0"/>
                </a:solidFill>
                <a:highlight>
                  <a:schemeClr val="lt1"/>
                </a:highlight>
              </a:rPr>
              <a:t>That is why what we do with our children in the earliest years makes a difference --  because the foundation of their brains is being built. </a:t>
            </a:r>
            <a:r>
              <a:rPr lang="en" sz="1200">
                <a:solidFill>
                  <a:srgbClr val="7030A0"/>
                </a:solidFill>
                <a:highlight>
                  <a:schemeClr val="lt1"/>
                </a:highlight>
              </a:rPr>
              <a:t>This is the foundation on which social, emotional and economic success is based. And there are four simple things you can do to make a difference in your baby’s life: Talk, sing, share books and play.</a:t>
            </a:r>
            <a:endParaRPr sz="1200">
              <a:solidFill>
                <a:srgbClr val="7030A0"/>
              </a:solidFill>
              <a:highlight>
                <a:schemeClr val="lt1"/>
              </a:highlight>
            </a:endParaRPr>
          </a:p>
          <a:p>
            <a:pPr indent="0" lvl="0" marL="0" rtl="0" algn="l">
              <a:lnSpc>
                <a:spcPct val="115000"/>
              </a:lnSpc>
              <a:spcBef>
                <a:spcPts val="1200"/>
              </a:spcBef>
              <a:spcAft>
                <a:spcPts val="0"/>
              </a:spcAft>
              <a:buSzPts val="1100"/>
              <a:buNone/>
            </a:pPr>
            <a:r>
              <a:rPr lang="en" sz="1200">
                <a:solidFill>
                  <a:srgbClr val="7030A0"/>
                </a:solidFill>
                <a:highlight>
                  <a:schemeClr val="lt1"/>
                </a:highlight>
              </a:rPr>
              <a:t>Let’s tell our babies how we plan to help build their early literacy skills by singing the “Four Practices Song.” </a:t>
            </a:r>
            <a:endParaRPr sz="1200">
              <a:solidFill>
                <a:srgbClr val="7030A0"/>
              </a:solidFill>
              <a:highlight>
                <a:schemeClr val="lt1"/>
              </a:highlight>
            </a:endParaRPr>
          </a:p>
          <a:p>
            <a:pPr indent="0" lvl="0" marL="457200" rtl="0" algn="l">
              <a:lnSpc>
                <a:spcPct val="100000"/>
              </a:lnSpc>
              <a:spcBef>
                <a:spcPts val="1200"/>
              </a:spcBef>
              <a:spcAft>
                <a:spcPts val="0"/>
              </a:spcAft>
              <a:buSzPts val="1100"/>
              <a:buNone/>
            </a:pPr>
            <a:r>
              <a:rPr lang="en" sz="1200">
                <a:solidFill>
                  <a:schemeClr val="dk1"/>
                </a:solidFill>
              </a:rPr>
              <a:t>Talk, sing, share books and play. </a:t>
            </a:r>
            <a:endParaRPr sz="1200">
              <a:solidFill>
                <a:schemeClr val="dk1"/>
              </a:solidFill>
            </a:endParaRPr>
          </a:p>
          <a:p>
            <a:pPr indent="0" lvl="0" marL="457200" rtl="0" algn="l">
              <a:lnSpc>
                <a:spcPct val="100000"/>
              </a:lnSpc>
              <a:spcBef>
                <a:spcPts val="0"/>
              </a:spcBef>
              <a:spcAft>
                <a:spcPts val="0"/>
              </a:spcAft>
              <a:buSzPts val="1100"/>
              <a:buNone/>
            </a:pPr>
            <a:r>
              <a:rPr lang="en" sz="1200">
                <a:solidFill>
                  <a:schemeClr val="dk1"/>
                </a:solidFill>
              </a:rPr>
              <a:t>Talk, sing, share books and play. </a:t>
            </a:r>
            <a:endParaRPr sz="1200">
              <a:solidFill>
                <a:schemeClr val="dk1"/>
              </a:solidFill>
            </a:endParaRPr>
          </a:p>
          <a:p>
            <a:pPr indent="0" lvl="0" marL="457200" rtl="0" algn="l">
              <a:lnSpc>
                <a:spcPct val="100000"/>
              </a:lnSpc>
              <a:spcBef>
                <a:spcPts val="0"/>
              </a:spcBef>
              <a:spcAft>
                <a:spcPts val="0"/>
              </a:spcAft>
              <a:buSzPts val="1100"/>
              <a:buNone/>
            </a:pPr>
            <a:r>
              <a:rPr lang="en" sz="1200">
                <a:solidFill>
                  <a:schemeClr val="dk1"/>
                </a:solidFill>
              </a:rPr>
              <a:t>Talk, sing, share books and play.  </a:t>
            </a:r>
            <a:endParaRPr sz="1200">
              <a:solidFill>
                <a:schemeClr val="dk1"/>
              </a:solidFill>
            </a:endParaRPr>
          </a:p>
          <a:p>
            <a:pPr indent="0" lvl="0" marL="457200" rtl="0" algn="l">
              <a:lnSpc>
                <a:spcPct val="100000"/>
              </a:lnSpc>
              <a:spcBef>
                <a:spcPts val="0"/>
              </a:spcBef>
              <a:spcAft>
                <a:spcPts val="0"/>
              </a:spcAft>
              <a:buSzPts val="1100"/>
              <a:buNone/>
            </a:pPr>
            <a:r>
              <a:rPr lang="en" sz="1200">
                <a:solidFill>
                  <a:schemeClr val="dk1"/>
                </a:solidFill>
              </a:rPr>
              <a:t>Talk, sing, share books and play.  -- Hooray!</a:t>
            </a:r>
            <a:endParaRPr sz="1200">
              <a:solidFill>
                <a:schemeClr val="dk1"/>
              </a:solidFill>
            </a:endParaRPr>
          </a:p>
          <a:p>
            <a:pPr indent="0" lvl="0" marL="457200" rtl="0" algn="l">
              <a:lnSpc>
                <a:spcPct val="100000"/>
              </a:lnSpc>
              <a:spcBef>
                <a:spcPts val="0"/>
              </a:spcBef>
              <a:spcAft>
                <a:spcPts val="0"/>
              </a:spcAft>
              <a:buSzPts val="1100"/>
              <a:buNone/>
            </a:pPr>
            <a:r>
              <a:t/>
            </a:r>
            <a:endParaRPr sz="1200">
              <a:solidFill>
                <a:schemeClr val="dk1"/>
              </a:solidFill>
            </a:endParaRPr>
          </a:p>
          <a:p>
            <a:pPr indent="0" lvl="0" marL="0" rtl="0" algn="l">
              <a:lnSpc>
                <a:spcPct val="115000"/>
              </a:lnSpc>
              <a:spcBef>
                <a:spcPts val="1200"/>
              </a:spcBef>
              <a:spcAft>
                <a:spcPts val="0"/>
              </a:spcAft>
              <a:buSzPts val="1100"/>
              <a:buNone/>
            </a:pPr>
            <a:r>
              <a:rPr lang="en" sz="1200">
                <a:solidFill>
                  <a:srgbClr val="7030A0"/>
                </a:solidFill>
                <a:highlight>
                  <a:schemeClr val="lt1"/>
                </a:highlight>
              </a:rPr>
              <a:t>We’re going to be singing throughout the session, so please join in this time.</a:t>
            </a:r>
            <a:endParaRPr sz="1200">
              <a:solidFill>
                <a:srgbClr val="7030A0"/>
              </a:solidFill>
              <a:highlight>
                <a:schemeClr val="lt1"/>
              </a:highlight>
            </a:endParaRPr>
          </a:p>
          <a:p>
            <a:pPr indent="0" lvl="0" marL="0" rtl="0" algn="l">
              <a:lnSpc>
                <a:spcPct val="115000"/>
              </a:lnSpc>
              <a:spcBef>
                <a:spcPts val="1200"/>
              </a:spcBef>
              <a:spcAft>
                <a:spcPts val="0"/>
              </a:spcAft>
              <a:buSzPts val="1100"/>
              <a:buNone/>
            </a:pPr>
            <a:r>
              <a:rPr i="1" lang="en" sz="1200">
                <a:solidFill>
                  <a:srgbClr val="7030A0"/>
                </a:solidFill>
                <a:highlight>
                  <a:schemeClr val="lt1"/>
                </a:highlight>
              </a:rPr>
              <a:t>(Repeat)</a:t>
            </a:r>
            <a:endParaRPr i="1" sz="1200">
              <a:solidFill>
                <a:srgbClr val="7030A0"/>
              </a:solidFill>
              <a:highlight>
                <a:schemeClr val="lt1"/>
              </a:highlight>
            </a:endParaRPr>
          </a:p>
          <a:p>
            <a:pPr indent="0" lvl="0" marL="0" rtl="0" algn="l">
              <a:lnSpc>
                <a:spcPct val="115000"/>
              </a:lnSpc>
              <a:spcBef>
                <a:spcPts val="1200"/>
              </a:spcBef>
              <a:spcAft>
                <a:spcPts val="0"/>
              </a:spcAft>
              <a:buSzPts val="1100"/>
              <a:buNone/>
            </a:pPr>
            <a:r>
              <a:rPr i="1" lang="en" sz="1200">
                <a:solidFill>
                  <a:srgbClr val="7030A0"/>
                </a:solidFill>
                <a:highlight>
                  <a:schemeClr val="lt1"/>
                </a:highlight>
              </a:rPr>
              <a:t>--</a:t>
            </a:r>
            <a:endParaRPr i="1" sz="1200">
              <a:solidFill>
                <a:srgbClr val="7030A0"/>
              </a:solidFill>
              <a:highlight>
                <a:schemeClr val="lt1"/>
              </a:highlight>
            </a:endParaRPr>
          </a:p>
          <a:p>
            <a:pPr indent="0" lvl="0" marL="0" rtl="0" algn="l">
              <a:lnSpc>
                <a:spcPct val="115000"/>
              </a:lnSpc>
              <a:spcBef>
                <a:spcPts val="1200"/>
              </a:spcBef>
              <a:spcAft>
                <a:spcPts val="0"/>
              </a:spcAft>
              <a:buSzPts val="1100"/>
              <a:buNone/>
            </a:pPr>
            <a:r>
              <a:t/>
            </a:r>
            <a:endParaRPr i="1" sz="1200">
              <a:solidFill>
                <a:srgbClr val="7030A0"/>
              </a:solidFill>
              <a:highlight>
                <a:schemeClr val="lt1"/>
              </a:highlight>
            </a:endParaRPr>
          </a:p>
          <a:p>
            <a:pPr indent="0" lvl="0" marL="0" rtl="0" algn="l">
              <a:lnSpc>
                <a:spcPct val="115000"/>
              </a:lnSpc>
              <a:spcBef>
                <a:spcPts val="1200"/>
              </a:spcBef>
              <a:spcAft>
                <a:spcPts val="0"/>
              </a:spcAft>
              <a:buSzPts val="1100"/>
              <a:buNone/>
            </a:pPr>
            <a:r>
              <a:t/>
            </a:r>
            <a:endParaRPr b="1" sz="1600">
              <a:solidFill>
                <a:schemeClr val="dk1"/>
              </a:solidFill>
            </a:endParaRPr>
          </a:p>
          <a:p>
            <a:pPr indent="0" lvl="0" marL="0" rtl="0" algn="l">
              <a:lnSpc>
                <a:spcPct val="115000"/>
              </a:lnSpc>
              <a:spcBef>
                <a:spcPts val="2400"/>
              </a:spcBef>
              <a:spcAft>
                <a:spcPts val="1200"/>
              </a:spcAft>
              <a:buClr>
                <a:schemeClr val="dk1"/>
              </a:buClr>
              <a:buSzPts val="1100"/>
              <a:buFont typeface="Arial"/>
              <a:buNone/>
            </a:pPr>
            <a:r>
              <a:t/>
            </a:r>
            <a:endParaRPr sz="1200">
              <a:solidFill>
                <a:srgbClr val="7030A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18117827d0b_2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g18117827d0b_2_66: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18117827d0b_2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9" name="Google Shape;119;g18117827d0b_2_7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sz="1600">
                <a:solidFill>
                  <a:schemeClr val="dk1"/>
                </a:solidFill>
              </a:rPr>
              <a:t>Slide 4.  Reading to a Baby</a:t>
            </a:r>
            <a:endParaRPr i="1" sz="1200">
              <a:solidFill>
                <a:schemeClr val="dk1"/>
              </a:solidFill>
            </a:endParaRPr>
          </a:p>
          <a:p>
            <a:pPr indent="0" lvl="0" marL="0" rtl="0" algn="l">
              <a:lnSpc>
                <a:spcPct val="115000"/>
              </a:lnSpc>
              <a:spcBef>
                <a:spcPts val="2400"/>
              </a:spcBef>
              <a:spcAft>
                <a:spcPts val="0"/>
              </a:spcAft>
              <a:buClr>
                <a:schemeClr val="dk1"/>
              </a:buClr>
              <a:buSzPts val="1100"/>
              <a:buFont typeface="Arial"/>
              <a:buNone/>
            </a:pPr>
            <a:r>
              <a:rPr lang="en" sz="1200">
                <a:solidFill>
                  <a:srgbClr val="7030A0"/>
                </a:solidFill>
              </a:rPr>
              <a:t>From the library, you should have received this book, </a:t>
            </a:r>
            <a:r>
              <a:rPr i="1" lang="en" sz="1200">
                <a:solidFill>
                  <a:srgbClr val="7030A0"/>
                </a:solidFill>
              </a:rPr>
              <a:t>Hello My World,</a:t>
            </a:r>
            <a:r>
              <a:rPr lang="en" sz="1200">
                <a:solidFill>
                  <a:srgbClr val="7030A0"/>
                </a:solidFill>
              </a:rPr>
              <a:t> illustrated by Jannie Ho. It  is for helping you sing, talk, and share books with your babies even before they are born.</a:t>
            </a:r>
            <a:endParaRPr sz="1200">
              <a:solidFill>
                <a:srgbClr val="7030A0"/>
              </a:solidFill>
            </a:endParaRPr>
          </a:p>
          <a:p>
            <a:pPr indent="0" lvl="0" marL="0" rtl="0" algn="l">
              <a:lnSpc>
                <a:spcPct val="115000"/>
              </a:lnSpc>
              <a:spcBef>
                <a:spcPts val="1200"/>
              </a:spcBef>
              <a:spcAft>
                <a:spcPts val="0"/>
              </a:spcAft>
              <a:buClr>
                <a:schemeClr val="dk1"/>
              </a:buClr>
              <a:buSzPts val="1100"/>
              <a:buFont typeface="Arial"/>
              <a:buNone/>
            </a:pPr>
            <a:r>
              <a:rPr lang="en" sz="1200">
                <a:solidFill>
                  <a:srgbClr val="7030A0"/>
                </a:solidFill>
              </a:rPr>
              <a:t>Cardboard books are great for babies because they are not easy to destroy and are easy to clean. The thick pages can be sucked on, dribbled on, or chewed on, and they will remain intact. Simply wipe them off with a sani-wipe or a washcloth. Especially during COVID when we have to be super cautious about germs, a book that can easily be sanitized is a winner. </a:t>
            </a:r>
            <a:endParaRPr sz="12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sz="1200">
                <a:solidFill>
                  <a:srgbClr val="7030A0"/>
                </a:solidFill>
                <a:highlight>
                  <a:schemeClr val="lt1"/>
                </a:highlight>
              </a:rPr>
              <a:t>Black and white are the easiest colors for newborn babies to see up. </a:t>
            </a:r>
            <a:r>
              <a:rPr i="1" lang="en" sz="1200">
                <a:solidFill>
                  <a:schemeClr val="dk1"/>
                </a:solidFill>
              </a:rPr>
              <a:t>(Show a few pages) </a:t>
            </a:r>
            <a:r>
              <a:rPr lang="en" sz="1200">
                <a:solidFill>
                  <a:srgbClr val="7030A0"/>
                </a:solidFill>
                <a:highlight>
                  <a:schemeClr val="lt1"/>
                </a:highlight>
              </a:rPr>
              <a:t>According to the American Optometric Association, it is generally believed that babies have good color vision by 5 months old. When your baby is born, there is so much to see, to hear, to taste, to feel, and to touch that newborn brains often feel overwhelmed. It’s easier for babies to be introduced to pictures that their eyes can process. That’s why black and white images are the best books to share with your babies just after they are born.  </a:t>
            </a:r>
            <a:endParaRPr sz="1200">
              <a:solidFill>
                <a:srgbClr val="7030A0"/>
              </a:solidFill>
              <a:highlight>
                <a:schemeClr val="lt1"/>
              </a:highlight>
            </a:endParaRPr>
          </a:p>
          <a:p>
            <a:pPr indent="0" lvl="0" marL="0" rtl="0" algn="l">
              <a:lnSpc>
                <a:spcPct val="115000"/>
              </a:lnSpc>
              <a:spcBef>
                <a:spcPts val="1200"/>
              </a:spcBef>
              <a:spcAft>
                <a:spcPts val="0"/>
              </a:spcAft>
              <a:buClr>
                <a:schemeClr val="dk1"/>
              </a:buClr>
              <a:buSzPts val="1100"/>
              <a:buFont typeface="Arial"/>
              <a:buNone/>
            </a:pPr>
            <a:r>
              <a:rPr lang="en" sz="1200">
                <a:solidFill>
                  <a:srgbClr val="7030A0"/>
                </a:solidFill>
                <a:highlight>
                  <a:schemeClr val="lt1"/>
                </a:highlight>
              </a:rPr>
              <a:t>But don’t wait until your baby is born to start sharing books; y</a:t>
            </a:r>
            <a:r>
              <a:rPr lang="en" sz="1200">
                <a:solidFill>
                  <a:srgbClr val="7030A0"/>
                </a:solidFill>
              </a:rPr>
              <a:t>ou can start reading to your baby right now!  Fetuses can hear sounds as early as 20 weeks and become used to your voice while still in utero. Because they can hear your voice, reading and singing to them now is already beneficial. It’s a great way to introduce them to words. Although they can’t understand what you are saying and can’t see the book pages, you’re still </a:t>
            </a:r>
            <a:r>
              <a:rPr lang="en" sz="1200">
                <a:solidFill>
                  <a:srgbClr val="7030A0"/>
                </a:solidFill>
                <a:highlight>
                  <a:schemeClr val="lt1"/>
                </a:highlight>
              </a:rPr>
              <a:t>building language and early lit</a:t>
            </a:r>
            <a:r>
              <a:rPr lang="en" sz="1200">
                <a:solidFill>
                  <a:srgbClr val="7030A0"/>
                </a:solidFill>
              </a:rPr>
              <a:t>eracy skills in whatever language you are using.</a:t>
            </a:r>
            <a:endParaRPr sz="1200">
              <a:solidFill>
                <a:srgbClr val="7030A0"/>
              </a:solidFill>
            </a:endParaRPr>
          </a:p>
          <a:p>
            <a:pPr indent="0" lvl="0" marL="0" rtl="0" algn="l">
              <a:lnSpc>
                <a:spcPct val="115000"/>
              </a:lnSpc>
              <a:spcBef>
                <a:spcPts val="1200"/>
              </a:spcBef>
              <a:spcAft>
                <a:spcPts val="0"/>
              </a:spcAft>
              <a:buClr>
                <a:schemeClr val="dk1"/>
              </a:buClr>
              <a:buSzPts val="1100"/>
              <a:buFont typeface="Arial"/>
              <a:buNone/>
            </a:pPr>
            <a:r>
              <a:rPr lang="en" sz="1200">
                <a:solidFill>
                  <a:srgbClr val="7030A0"/>
                </a:solidFill>
              </a:rPr>
              <a:t>Fetuses hear different languages from inside the womb, and they can detect the different sounds of each language after birth So don’t be afraid of speaking to your child in more than one language; this is a boost to the brain and increases those synapses!  Within hours after birth, babies can pick out their parents’ voices from others. Babies as young as two days old prefer the language they heard their parents speaking and singing when they were still in the womb, so sing songs in the language that is most comfortable for you. Research shows us that having a strong foundation in any language will make it easier for babies to learn English.</a:t>
            </a:r>
            <a:endParaRPr sz="1200">
              <a:solidFill>
                <a:srgbClr val="7030A0"/>
              </a:solidFill>
            </a:endParaRPr>
          </a:p>
          <a:p>
            <a:pPr indent="0" lvl="0" marL="0" rtl="0" algn="l">
              <a:lnSpc>
                <a:spcPct val="115000"/>
              </a:lnSpc>
              <a:spcBef>
                <a:spcPts val="1200"/>
              </a:spcBef>
              <a:spcAft>
                <a:spcPts val="0"/>
              </a:spcAft>
              <a:buClr>
                <a:schemeClr val="dk1"/>
              </a:buClr>
              <a:buSzPts val="1100"/>
              <a:buFont typeface="Arial"/>
              <a:buNone/>
            </a:pPr>
            <a:r>
              <a:rPr lang="en" sz="1200">
                <a:solidFill>
                  <a:srgbClr val="7030A0"/>
                </a:solidFill>
              </a:rPr>
              <a:t>Choosing a special book or song to </a:t>
            </a:r>
            <a:r>
              <a:rPr b="1" lang="en" sz="1200">
                <a:solidFill>
                  <a:srgbClr val="7030A0"/>
                </a:solidFill>
              </a:rPr>
              <a:t>repeat </a:t>
            </a:r>
            <a:r>
              <a:rPr lang="en" sz="1200">
                <a:solidFill>
                  <a:srgbClr val="7030A0"/>
                </a:solidFill>
              </a:rPr>
              <a:t>during pregnancy creates a</a:t>
            </a:r>
            <a:r>
              <a:rPr b="1" lang="en" sz="1200">
                <a:solidFill>
                  <a:srgbClr val="7030A0"/>
                </a:solidFill>
              </a:rPr>
              <a:t> familiar ritual</a:t>
            </a:r>
            <a:r>
              <a:rPr lang="en" sz="1200">
                <a:solidFill>
                  <a:srgbClr val="7030A0"/>
                </a:solidFill>
              </a:rPr>
              <a:t>. These rituals are often comforting to newborns. After birth, babies recognize songs that were repeatedly sung to them and stories that were told or read over and over while they were in the womb. They recognize your voice and speech patterns from listening to the stories or songs you shared with them in utero.</a:t>
            </a:r>
            <a:endParaRPr sz="1200">
              <a:solidFill>
                <a:srgbClr val="7030A0"/>
              </a:solidFill>
            </a:endParaRPr>
          </a:p>
          <a:p>
            <a:pPr indent="0" lvl="0" marL="0" rtl="0" algn="l">
              <a:lnSpc>
                <a:spcPct val="115000"/>
              </a:lnSpc>
              <a:spcBef>
                <a:spcPts val="1200"/>
              </a:spcBef>
              <a:spcAft>
                <a:spcPts val="0"/>
              </a:spcAft>
              <a:buClr>
                <a:schemeClr val="dk1"/>
              </a:buClr>
              <a:buSzPts val="1100"/>
              <a:buFont typeface="Arial"/>
              <a:buNone/>
            </a:pPr>
            <a:r>
              <a:rPr lang="en" sz="1200">
                <a:solidFill>
                  <a:srgbClr val="7030A0"/>
                </a:solidFill>
              </a:rPr>
              <a:t>No matter what your voice sounds like, to your baby it will be the most beautiful sound in the world. Reading aloud, singing and talking with your baby in the earliest years are practices that build language and early literacy skills. While the fetus does not learn actual words, it does recognize speech patterns and tones of voice. Don’t wait to share books until your baby is born. </a:t>
            </a:r>
            <a:r>
              <a:rPr b="1" lang="en" sz="1200">
                <a:solidFill>
                  <a:srgbClr val="7030A0"/>
                </a:solidFill>
              </a:rPr>
              <a:t>Lifelong reading and learning develops from the very beginning.</a:t>
            </a:r>
            <a:r>
              <a:rPr lang="en" sz="1200">
                <a:solidFill>
                  <a:srgbClr val="7030A0"/>
                </a:solidFill>
              </a:rPr>
              <a:t> </a:t>
            </a:r>
            <a:endParaRPr sz="1200">
              <a:solidFill>
                <a:srgbClr val="7030A0"/>
              </a:solidFill>
            </a:endParaRPr>
          </a:p>
          <a:p>
            <a:pPr indent="0" lvl="0" marL="0" rtl="0" algn="l">
              <a:lnSpc>
                <a:spcPct val="115000"/>
              </a:lnSpc>
              <a:spcBef>
                <a:spcPts val="1200"/>
              </a:spcBef>
              <a:spcAft>
                <a:spcPts val="0"/>
              </a:spcAft>
              <a:buClr>
                <a:schemeClr val="dk1"/>
              </a:buClr>
              <a:buSzPts val="1100"/>
              <a:buFont typeface="Arial"/>
              <a:buNone/>
            </a:pPr>
            <a:r>
              <a:t/>
            </a:r>
            <a:endParaRPr sz="1200">
              <a:solidFill>
                <a:srgbClr val="7030A0"/>
              </a:solidFill>
            </a:endParaRPr>
          </a:p>
          <a:p>
            <a:pPr indent="0" lvl="0" marL="0" rtl="0" algn="l">
              <a:lnSpc>
                <a:spcPct val="115000"/>
              </a:lnSpc>
              <a:spcBef>
                <a:spcPts val="1200"/>
              </a:spcBef>
              <a:spcAft>
                <a:spcPts val="0"/>
              </a:spcAft>
              <a:buClr>
                <a:schemeClr val="dk1"/>
              </a:buClr>
              <a:buSzPts val="1100"/>
              <a:buFont typeface="Arial"/>
              <a:buNone/>
            </a:pPr>
            <a:r>
              <a:t/>
            </a:r>
            <a:endParaRPr sz="1200">
              <a:solidFill>
                <a:srgbClr val="7030A0"/>
              </a:solidFill>
            </a:endParaRPr>
          </a:p>
          <a:p>
            <a:pPr indent="0" lvl="0" marL="0" rtl="0" algn="l">
              <a:lnSpc>
                <a:spcPct val="115000"/>
              </a:lnSpc>
              <a:spcBef>
                <a:spcPts val="1200"/>
              </a:spcBef>
              <a:spcAft>
                <a:spcPts val="0"/>
              </a:spcAft>
              <a:buClr>
                <a:schemeClr val="dk1"/>
              </a:buClr>
              <a:buSzPts val="1100"/>
              <a:buFont typeface="Arial"/>
              <a:buNone/>
            </a:pPr>
            <a:r>
              <a:t/>
            </a:r>
            <a:endParaRPr sz="1200">
              <a:solidFill>
                <a:srgbClr val="7030A0"/>
              </a:solidFill>
            </a:endParaRPr>
          </a:p>
          <a:p>
            <a:pPr indent="0" lvl="0" marL="0" rtl="0" algn="l">
              <a:lnSpc>
                <a:spcPct val="115000"/>
              </a:lnSpc>
              <a:spcBef>
                <a:spcPts val="1200"/>
              </a:spcBef>
              <a:spcAft>
                <a:spcPts val="0"/>
              </a:spcAft>
              <a:buClr>
                <a:schemeClr val="dk1"/>
              </a:buClr>
              <a:buSzPts val="1100"/>
              <a:buFont typeface="Arial"/>
              <a:buNone/>
            </a:pPr>
            <a:r>
              <a:t/>
            </a:r>
            <a:endParaRPr b="1" sz="1600">
              <a:solidFill>
                <a:schemeClr val="dk1"/>
              </a:solidFill>
            </a:endParaRPr>
          </a:p>
          <a:p>
            <a:pPr indent="0" lvl="0" marL="0" rtl="0" algn="l">
              <a:lnSpc>
                <a:spcPct val="100000"/>
              </a:lnSpc>
              <a:spcBef>
                <a:spcPts val="240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18117827d0b_2_7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4" name="Google Shape;124;g18117827d0b_2_7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sz="1600">
                <a:solidFill>
                  <a:schemeClr val="dk1"/>
                </a:solidFill>
              </a:rPr>
              <a:t>Slide 5.  Multiple Ways to Share Books </a:t>
            </a:r>
            <a:endParaRPr b="1" sz="1600">
              <a:solidFill>
                <a:schemeClr val="dk1"/>
              </a:solidFill>
            </a:endParaRPr>
          </a:p>
          <a:p>
            <a:pPr indent="0" lvl="0" marL="0" rtl="0" algn="l">
              <a:lnSpc>
                <a:spcPct val="115000"/>
              </a:lnSpc>
              <a:spcBef>
                <a:spcPts val="2400"/>
              </a:spcBef>
              <a:spcAft>
                <a:spcPts val="0"/>
              </a:spcAft>
              <a:buClr>
                <a:schemeClr val="dk1"/>
              </a:buClr>
              <a:buSzPts val="1100"/>
              <a:buFont typeface="Arial"/>
              <a:buNone/>
            </a:pPr>
            <a:r>
              <a:rPr lang="en" sz="1200">
                <a:solidFill>
                  <a:srgbClr val="7030A0"/>
                </a:solidFill>
              </a:rPr>
              <a:t>There are many different ways to share books. You can read an entire book from beginning to end or read just one or two pages aloud. Your baby might want to look at just one picture or page so you can simply talk about the pictures on that page. Your baby may even enjoy looking at the picture upside down, and that is fine!</a:t>
            </a:r>
            <a:endParaRPr sz="1200">
              <a:solidFill>
                <a:srgbClr val="7030A0"/>
              </a:solidFill>
            </a:endParaRPr>
          </a:p>
          <a:p>
            <a:pPr indent="0" lvl="0" marL="0" rtl="0" algn="l">
              <a:lnSpc>
                <a:spcPct val="115000"/>
              </a:lnSpc>
              <a:spcBef>
                <a:spcPts val="1200"/>
              </a:spcBef>
              <a:spcAft>
                <a:spcPts val="0"/>
              </a:spcAft>
              <a:buClr>
                <a:schemeClr val="dk1"/>
              </a:buClr>
              <a:buSzPts val="1100"/>
              <a:buFont typeface="Arial"/>
              <a:buNone/>
            </a:pPr>
            <a:r>
              <a:rPr lang="en" sz="1200">
                <a:solidFill>
                  <a:srgbClr val="7030A0"/>
                </a:solidFill>
              </a:rPr>
              <a:t>Here’s an example.  </a:t>
            </a:r>
            <a:endParaRPr sz="1200">
              <a:solidFill>
                <a:srgbClr val="7030A0"/>
              </a:solidFill>
            </a:endParaRPr>
          </a:p>
          <a:p>
            <a:pPr indent="0" lvl="0" marL="0" rtl="0" algn="l">
              <a:lnSpc>
                <a:spcPct val="115000"/>
              </a:lnSpc>
              <a:spcBef>
                <a:spcPts val="1200"/>
              </a:spcBef>
              <a:spcAft>
                <a:spcPts val="0"/>
              </a:spcAft>
              <a:buClr>
                <a:schemeClr val="dk1"/>
              </a:buClr>
              <a:buSzPts val="1100"/>
              <a:buFont typeface="Arial"/>
              <a:buNone/>
            </a:pPr>
            <a:r>
              <a:rPr b="1" lang="en" sz="1200">
                <a:solidFill>
                  <a:schemeClr val="dk1"/>
                </a:solidFill>
                <a:highlight>
                  <a:srgbClr val="FFFF00"/>
                </a:highlight>
              </a:rPr>
              <a:t>(STOP SCREEN SHARE)</a:t>
            </a:r>
            <a:endParaRPr b="1" sz="1200">
              <a:solidFill>
                <a:schemeClr val="dk1"/>
              </a:solidFill>
              <a:highlight>
                <a:srgbClr val="FFFF00"/>
              </a:highlight>
            </a:endParaRPr>
          </a:p>
          <a:p>
            <a:pPr indent="0" lvl="0" marL="0" rtl="0" algn="l">
              <a:lnSpc>
                <a:spcPct val="115000"/>
              </a:lnSpc>
              <a:spcBef>
                <a:spcPts val="1200"/>
              </a:spcBef>
              <a:spcAft>
                <a:spcPts val="0"/>
              </a:spcAft>
              <a:buClr>
                <a:schemeClr val="dk1"/>
              </a:buClr>
              <a:buSzPts val="1100"/>
              <a:buFont typeface="Arial"/>
              <a:buNone/>
            </a:pPr>
            <a:r>
              <a:rPr lang="en" sz="1200">
                <a:solidFill>
                  <a:srgbClr val="7030A0"/>
                </a:solidFill>
              </a:rPr>
              <a:t>The first page in this book reads,“What’s going on bird?” </a:t>
            </a:r>
            <a:r>
              <a:rPr i="1" lang="en" sz="1200">
                <a:solidFill>
                  <a:schemeClr val="dk1"/>
                </a:solidFill>
              </a:rPr>
              <a:t>(Show page)</a:t>
            </a:r>
            <a:endParaRPr i="1" sz="12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sz="1200">
                <a:solidFill>
                  <a:srgbClr val="7030A0"/>
                </a:solidFill>
              </a:rPr>
              <a:t>But instead of reading the text, you can talk about the picture instead. You can say, “Here is a bird. And here are two legs </a:t>
            </a:r>
            <a:r>
              <a:rPr i="1" lang="en" sz="1200">
                <a:solidFill>
                  <a:schemeClr val="dk1"/>
                </a:solidFill>
              </a:rPr>
              <a:t>(point to the legs).</a:t>
            </a:r>
            <a:r>
              <a:rPr i="1" lang="en" sz="1200">
                <a:solidFill>
                  <a:srgbClr val="7030A0"/>
                </a:solidFill>
              </a:rPr>
              <a:t> </a:t>
            </a:r>
            <a:r>
              <a:rPr lang="en" sz="1200">
                <a:solidFill>
                  <a:srgbClr val="7030A0"/>
                </a:solidFill>
              </a:rPr>
              <a:t>Here is one wing </a:t>
            </a:r>
            <a:r>
              <a:rPr i="1" lang="en" sz="1200">
                <a:solidFill>
                  <a:schemeClr val="dk1"/>
                </a:solidFill>
              </a:rPr>
              <a:t>(point to a wing) </a:t>
            </a:r>
            <a:r>
              <a:rPr lang="en" sz="1200">
                <a:solidFill>
                  <a:srgbClr val="7030A0"/>
                </a:solidFill>
              </a:rPr>
              <a:t>and here is another wing </a:t>
            </a:r>
            <a:r>
              <a:rPr i="1" lang="en" sz="1200">
                <a:solidFill>
                  <a:schemeClr val="dk1"/>
                </a:solidFill>
              </a:rPr>
              <a:t>(point to the other wing).”</a:t>
            </a:r>
            <a:r>
              <a:rPr i="1" lang="en" sz="1200">
                <a:solidFill>
                  <a:srgbClr val="7030A0"/>
                </a:solidFill>
              </a:rPr>
              <a:t> </a:t>
            </a:r>
            <a:endParaRPr i="1" sz="1200">
              <a:solidFill>
                <a:srgbClr val="7030A0"/>
              </a:solidFill>
              <a:highlight>
                <a:srgbClr val="FFFF00"/>
              </a:highlight>
            </a:endParaRPr>
          </a:p>
          <a:p>
            <a:pPr indent="0" lvl="0" marL="0" rtl="0" algn="l">
              <a:lnSpc>
                <a:spcPct val="115000"/>
              </a:lnSpc>
              <a:spcBef>
                <a:spcPts val="1200"/>
              </a:spcBef>
              <a:spcAft>
                <a:spcPts val="0"/>
              </a:spcAft>
              <a:buClr>
                <a:schemeClr val="dk1"/>
              </a:buClr>
              <a:buSzPts val="1100"/>
              <a:buFont typeface="Arial"/>
              <a:buNone/>
            </a:pPr>
            <a:r>
              <a:rPr lang="en" sz="1200">
                <a:solidFill>
                  <a:srgbClr val="7030A0"/>
                </a:solidFill>
              </a:rPr>
              <a:t>“Is that bird smiling?  I think so.  Is she happy?  She looks happy.  Maybe she’s happy because she’s looking at you.”</a:t>
            </a:r>
            <a:endParaRPr sz="1200">
              <a:solidFill>
                <a:srgbClr val="7030A0"/>
              </a:solidFill>
            </a:endParaRPr>
          </a:p>
          <a:p>
            <a:pPr indent="0" lvl="0" marL="0" rtl="0" algn="l">
              <a:lnSpc>
                <a:spcPct val="115000"/>
              </a:lnSpc>
              <a:spcBef>
                <a:spcPts val="1200"/>
              </a:spcBef>
              <a:spcAft>
                <a:spcPts val="0"/>
              </a:spcAft>
              <a:buClr>
                <a:schemeClr val="dk1"/>
              </a:buClr>
              <a:buSzPts val="1100"/>
              <a:buFont typeface="Arial"/>
              <a:buNone/>
            </a:pPr>
            <a:r>
              <a:rPr lang="en" sz="1200">
                <a:solidFill>
                  <a:srgbClr val="7030A0"/>
                </a:solidFill>
              </a:rPr>
              <a:t>Or, don’t talk about the bird at all! You can talk about the pattern on the opposite page: “Look at this page. I see black squares and white squares</a:t>
            </a:r>
            <a:r>
              <a:rPr i="1" lang="en" sz="1200">
                <a:solidFill>
                  <a:srgbClr val="7030A0"/>
                </a:solidFill>
              </a:rPr>
              <a:t> </a:t>
            </a:r>
            <a:r>
              <a:rPr i="1" lang="en" sz="1200">
                <a:solidFill>
                  <a:srgbClr val="4C1130"/>
                </a:solidFill>
              </a:rPr>
              <a:t>(pointing).</a:t>
            </a:r>
            <a:r>
              <a:rPr lang="en" sz="1200">
                <a:solidFill>
                  <a:srgbClr val="4C1130"/>
                </a:solidFill>
              </a:rPr>
              <a:t> </a:t>
            </a:r>
            <a:r>
              <a:rPr lang="en" sz="1200">
                <a:solidFill>
                  <a:srgbClr val="7030A0"/>
                </a:solidFill>
              </a:rPr>
              <a:t> It looks like a checkerboard!  I used to play checkers with my grandpa.” </a:t>
            </a:r>
            <a:endParaRPr sz="1200">
              <a:solidFill>
                <a:srgbClr val="7030A0"/>
              </a:solidFill>
            </a:endParaRPr>
          </a:p>
          <a:p>
            <a:pPr indent="0" lvl="0" marL="0" rtl="0" algn="l">
              <a:lnSpc>
                <a:spcPct val="115000"/>
              </a:lnSpc>
              <a:spcBef>
                <a:spcPts val="1200"/>
              </a:spcBef>
              <a:spcAft>
                <a:spcPts val="0"/>
              </a:spcAft>
              <a:buClr>
                <a:schemeClr val="dk1"/>
              </a:buClr>
              <a:buSzPts val="1100"/>
              <a:buFont typeface="Arial"/>
              <a:buNone/>
            </a:pPr>
            <a:r>
              <a:rPr lang="en" sz="1200">
                <a:solidFill>
                  <a:srgbClr val="7030A0"/>
                </a:solidFill>
              </a:rPr>
              <a:t>Most babies don’t have the attention span to sit and listen to an entire book. They DO enjoy hearing your voice and looking at one or more high-contrast pictures. </a:t>
            </a:r>
            <a:endParaRPr sz="1200">
              <a:solidFill>
                <a:srgbClr val="7030A0"/>
              </a:solidFill>
            </a:endParaRPr>
          </a:p>
          <a:p>
            <a:pPr indent="0" lvl="0" marL="0" rtl="0" algn="l">
              <a:lnSpc>
                <a:spcPct val="115000"/>
              </a:lnSpc>
              <a:spcBef>
                <a:spcPts val="1200"/>
              </a:spcBef>
              <a:spcAft>
                <a:spcPts val="0"/>
              </a:spcAft>
              <a:buClr>
                <a:schemeClr val="dk1"/>
              </a:buClr>
              <a:buSzPts val="1100"/>
              <a:buFont typeface="Arial"/>
              <a:buNone/>
            </a:pPr>
            <a:r>
              <a:rPr lang="en" sz="1200">
                <a:solidFill>
                  <a:srgbClr val="7030A0"/>
                </a:solidFill>
              </a:rPr>
              <a:t>Connecting the pictures in books with words for everyday things in the world around us gives your babies building blocks for communication skills. That’s why talking about the pictures or pointing out some of the things you see is another important way to share books. It’s not always easy, though, to think of what to say about the pictures. So we are going to practice right now. </a:t>
            </a:r>
            <a:endParaRPr i="1" sz="12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sz="1200">
                <a:solidFill>
                  <a:srgbClr val="7030A0"/>
                </a:solidFill>
              </a:rPr>
              <a:t>Open up the board book, choose a page, and start describing what you see or use the pictures to pretend to tell a story to “your baby.” There's no need to feel embarrassed. Since everyone is doing this, no one is going to be looking at you or listening to what you say. (especially since you are still going to be on mute!)  We're just going to talk for about two minutes to give you a chance to practice sharing a book aloud without reading it.</a:t>
            </a:r>
            <a:endParaRPr sz="1200">
              <a:solidFill>
                <a:srgbClr val="7030A0"/>
              </a:solidFill>
            </a:endParaRPr>
          </a:p>
          <a:p>
            <a:pPr indent="0" lvl="0" marL="0" rtl="0" algn="l">
              <a:lnSpc>
                <a:spcPct val="115000"/>
              </a:lnSpc>
              <a:spcBef>
                <a:spcPts val="1200"/>
              </a:spcBef>
              <a:spcAft>
                <a:spcPts val="0"/>
              </a:spcAft>
              <a:buClr>
                <a:schemeClr val="dk1"/>
              </a:buClr>
              <a:buSzPts val="1100"/>
              <a:buFont typeface="Arial"/>
              <a:buNone/>
            </a:pPr>
            <a:r>
              <a:rPr i="1" lang="en" sz="1200">
                <a:solidFill>
                  <a:schemeClr val="dk1"/>
                </a:solidFill>
              </a:rPr>
              <a:t>(During the following  minute, the facilitator should also be muted by quietly talk about a book page.)</a:t>
            </a:r>
            <a:endParaRPr i="1" sz="12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i="1" lang="en" sz="1200">
                <a:solidFill>
                  <a:schemeClr val="dk1"/>
                </a:solidFill>
              </a:rPr>
              <a:t>(Ask the following questions and pause to give participants time to answer.) </a:t>
            </a:r>
            <a:endParaRPr i="1" sz="12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sz="1200">
                <a:solidFill>
                  <a:srgbClr val="7030A0"/>
                </a:solidFill>
              </a:rPr>
              <a:t>Now you can unmute yourselves. Has anyone here done that before -- not reading a book aloud but talking about the pictures instead? Was it easy to do? Did you like doing it? What picture did you use and what did you talk about?</a:t>
            </a:r>
            <a:endParaRPr sz="1200">
              <a:solidFill>
                <a:srgbClr val="7030A0"/>
              </a:solidFill>
            </a:endParaRPr>
          </a:p>
          <a:p>
            <a:pPr indent="0" lvl="0" marL="0" rtl="0" algn="l">
              <a:lnSpc>
                <a:spcPct val="115000"/>
              </a:lnSpc>
              <a:spcBef>
                <a:spcPts val="1200"/>
              </a:spcBef>
              <a:spcAft>
                <a:spcPts val="0"/>
              </a:spcAft>
              <a:buClr>
                <a:schemeClr val="dk1"/>
              </a:buClr>
              <a:buSzPts val="1100"/>
              <a:buFont typeface="Arial"/>
              <a:buNone/>
            </a:pPr>
            <a:r>
              <a:rPr b="1" lang="en" sz="1200">
                <a:solidFill>
                  <a:schemeClr val="dk1"/>
                </a:solidFill>
                <a:highlight>
                  <a:srgbClr val="FFFF00"/>
                </a:highlight>
              </a:rPr>
              <a:t>(SHARE SCREEN)</a:t>
            </a:r>
            <a:endParaRPr i="1" sz="1200">
              <a:solidFill>
                <a:schemeClr val="dk1"/>
              </a:solidFill>
              <a:highlight>
                <a:schemeClr val="lt1"/>
              </a:highlight>
            </a:endParaRPr>
          </a:p>
          <a:p>
            <a:pPr indent="0" lvl="0" marL="0" rtl="0" algn="l">
              <a:lnSpc>
                <a:spcPct val="100000"/>
              </a:lnSpc>
              <a:spcBef>
                <a:spcPts val="120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18117827d0b_2_7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9" name="Google Shape;129;g18117827d0b_2_7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sz="1600">
                <a:solidFill>
                  <a:schemeClr val="dk1"/>
                </a:solidFill>
              </a:rPr>
              <a:t>Slide 6.  Hello Sun, Yes Indeed </a:t>
            </a:r>
            <a:endParaRPr b="1" sz="1600">
              <a:solidFill>
                <a:schemeClr val="dk1"/>
              </a:solidFill>
            </a:endParaRPr>
          </a:p>
          <a:p>
            <a:pPr indent="0" lvl="0" marL="0" rtl="0" algn="l">
              <a:lnSpc>
                <a:spcPct val="100000"/>
              </a:lnSpc>
              <a:spcBef>
                <a:spcPts val="2400"/>
              </a:spcBef>
              <a:spcAft>
                <a:spcPts val="0"/>
              </a:spcAft>
              <a:buClr>
                <a:schemeClr val="dk1"/>
              </a:buClr>
              <a:buSzPts val="1100"/>
              <a:buFont typeface="Arial"/>
              <a:buNone/>
            </a:pPr>
            <a:r>
              <a:rPr lang="en" sz="1200">
                <a:solidFill>
                  <a:srgbClr val="7030A0"/>
                </a:solidFill>
              </a:rPr>
              <a:t>You may want to sing the book aloud to a familiar tune, such as this one </a:t>
            </a:r>
            <a:r>
              <a:rPr i="1" lang="en" sz="1200">
                <a:solidFill>
                  <a:schemeClr val="dk1"/>
                </a:solidFill>
                <a:highlight>
                  <a:schemeClr val="lt1"/>
                </a:highlight>
              </a:rPr>
              <a:t>(Give an example by singing a few pages to the tune of “Hello Everybody, yes indeed: using the text of the book.)</a:t>
            </a:r>
            <a:endParaRPr i="1" sz="1200">
              <a:solidFill>
                <a:schemeClr val="dk1"/>
              </a:solidFill>
              <a:highlight>
                <a:schemeClr val="lt1"/>
              </a:highlight>
            </a:endParaRPr>
          </a:p>
          <a:p>
            <a:pPr indent="0" lvl="0" marL="0" rtl="0" algn="l">
              <a:lnSpc>
                <a:spcPct val="100000"/>
              </a:lnSpc>
              <a:spcBef>
                <a:spcPts val="0"/>
              </a:spcBef>
              <a:spcAft>
                <a:spcPts val="0"/>
              </a:spcAft>
              <a:buClr>
                <a:schemeClr val="dk1"/>
              </a:buClr>
              <a:buSzPts val="1100"/>
              <a:buFont typeface="Arial"/>
              <a:buNone/>
            </a:pPr>
            <a:r>
              <a:t/>
            </a:r>
            <a:endParaRPr i="1" sz="1200">
              <a:solidFill>
                <a:schemeClr val="dk1"/>
              </a:solidFill>
              <a:highlight>
                <a:schemeClr val="lt1"/>
              </a:highlight>
            </a:endParaRPr>
          </a:p>
          <a:p>
            <a:pPr indent="0" lvl="0" marL="0" rtl="0" algn="l">
              <a:lnSpc>
                <a:spcPct val="100000"/>
              </a:lnSpc>
              <a:spcBef>
                <a:spcPts val="0"/>
              </a:spcBef>
              <a:spcAft>
                <a:spcPts val="0"/>
              </a:spcAft>
              <a:buClr>
                <a:schemeClr val="dk1"/>
              </a:buClr>
              <a:buSzPts val="1100"/>
              <a:buFont typeface="Arial"/>
              <a:buNone/>
            </a:pPr>
            <a:r>
              <a:rPr i="1" lang="en" sz="1200">
                <a:solidFill>
                  <a:schemeClr val="dk1"/>
                </a:solidFill>
                <a:highlight>
                  <a:schemeClr val="lt1"/>
                </a:highlight>
              </a:rPr>
              <a:t>Sing:</a:t>
            </a:r>
            <a:endParaRPr i="1" sz="1200">
              <a:solidFill>
                <a:schemeClr val="dk1"/>
              </a:solidFill>
              <a:highlight>
                <a:schemeClr val="lt1"/>
              </a:highlight>
            </a:endParaRPr>
          </a:p>
          <a:p>
            <a:pPr indent="0" lvl="0" marL="0" rtl="0" algn="l">
              <a:lnSpc>
                <a:spcPct val="100000"/>
              </a:lnSpc>
              <a:spcBef>
                <a:spcPts val="0"/>
              </a:spcBef>
              <a:spcAft>
                <a:spcPts val="0"/>
              </a:spcAft>
              <a:buClr>
                <a:schemeClr val="dk1"/>
              </a:buClr>
              <a:buSzPts val="1100"/>
              <a:buFont typeface="Arial"/>
              <a:buNone/>
            </a:pPr>
            <a:r>
              <a:rPr lang="en" sz="1200">
                <a:solidFill>
                  <a:schemeClr val="dk1"/>
                </a:solidFill>
                <a:highlight>
                  <a:schemeClr val="lt1"/>
                </a:highlight>
              </a:rPr>
              <a:t>Hello, sun, yes indeed, yes indeed, yes indeed.</a:t>
            </a:r>
            <a:endParaRPr sz="1200">
              <a:solidFill>
                <a:schemeClr val="dk1"/>
              </a:solidFill>
              <a:highlight>
                <a:schemeClr val="lt1"/>
              </a:highlight>
            </a:endParaRPr>
          </a:p>
          <a:p>
            <a:pPr indent="0" lvl="0" marL="0" rtl="0" algn="l">
              <a:lnSpc>
                <a:spcPct val="100000"/>
              </a:lnSpc>
              <a:spcBef>
                <a:spcPts val="0"/>
              </a:spcBef>
              <a:spcAft>
                <a:spcPts val="0"/>
              </a:spcAft>
              <a:buClr>
                <a:schemeClr val="dk1"/>
              </a:buClr>
              <a:buSzPts val="1100"/>
              <a:buFont typeface="Arial"/>
              <a:buNone/>
            </a:pPr>
            <a:r>
              <a:rPr lang="en" sz="1200">
                <a:solidFill>
                  <a:schemeClr val="dk1"/>
                </a:solidFill>
                <a:highlight>
                  <a:schemeClr val="lt1"/>
                </a:highlight>
              </a:rPr>
              <a:t>Hello, sun, yes indeed, yes indeed my baby.</a:t>
            </a:r>
            <a:endParaRPr sz="1200">
              <a:solidFill>
                <a:schemeClr val="dk1"/>
              </a:solidFill>
              <a:highlight>
                <a:schemeClr val="lt1"/>
              </a:highlight>
            </a:endParaRPr>
          </a:p>
          <a:p>
            <a:pPr indent="0" lvl="0" marL="0" rtl="0" algn="l">
              <a:lnSpc>
                <a:spcPct val="100000"/>
              </a:lnSpc>
              <a:spcBef>
                <a:spcPts val="0"/>
              </a:spcBef>
              <a:spcAft>
                <a:spcPts val="0"/>
              </a:spcAft>
              <a:buClr>
                <a:schemeClr val="dk1"/>
              </a:buClr>
              <a:buSzPts val="1100"/>
              <a:buFont typeface="Arial"/>
              <a:buNone/>
            </a:pPr>
            <a:r>
              <a:t/>
            </a:r>
            <a:endParaRPr sz="1200">
              <a:solidFill>
                <a:schemeClr val="dk1"/>
              </a:solidFill>
              <a:highlight>
                <a:schemeClr val="lt1"/>
              </a:highlight>
            </a:endParaRPr>
          </a:p>
          <a:p>
            <a:pPr indent="0" lvl="0" marL="0" rtl="0" algn="l">
              <a:lnSpc>
                <a:spcPct val="100000"/>
              </a:lnSpc>
              <a:spcBef>
                <a:spcPts val="0"/>
              </a:spcBef>
              <a:spcAft>
                <a:spcPts val="0"/>
              </a:spcAft>
              <a:buClr>
                <a:schemeClr val="dk1"/>
              </a:buClr>
              <a:buSzPts val="1100"/>
              <a:buFont typeface="Arial"/>
              <a:buNone/>
            </a:pPr>
            <a:r>
              <a:rPr lang="en" sz="1200">
                <a:solidFill>
                  <a:schemeClr val="dk1"/>
                </a:solidFill>
                <a:highlight>
                  <a:schemeClr val="lt1"/>
                </a:highlight>
              </a:rPr>
              <a:t>		What’s going on, bird? Yes indeed,  yes indeed, yes indeed.</a:t>
            </a:r>
            <a:endParaRPr sz="1200">
              <a:solidFill>
                <a:schemeClr val="dk1"/>
              </a:solidFill>
              <a:highlight>
                <a:schemeClr val="lt1"/>
              </a:highlight>
            </a:endParaRPr>
          </a:p>
          <a:p>
            <a:pPr indent="0" lvl="0" marL="0" rtl="0" algn="l">
              <a:lnSpc>
                <a:spcPct val="100000"/>
              </a:lnSpc>
              <a:spcBef>
                <a:spcPts val="0"/>
              </a:spcBef>
              <a:spcAft>
                <a:spcPts val="0"/>
              </a:spcAft>
              <a:buClr>
                <a:schemeClr val="dk1"/>
              </a:buClr>
              <a:buSzPts val="1100"/>
              <a:buFont typeface="Arial"/>
              <a:buNone/>
            </a:pPr>
            <a:r>
              <a:rPr lang="en" sz="1200">
                <a:solidFill>
                  <a:schemeClr val="dk1"/>
                </a:solidFill>
                <a:highlight>
                  <a:schemeClr val="lt1"/>
                </a:highlight>
              </a:rPr>
              <a:t>		What’s going on, bird? Yes indeed, yes indeed my baby.</a:t>
            </a:r>
            <a:endParaRPr sz="1200">
              <a:solidFill>
                <a:schemeClr val="dk1"/>
              </a:solidFill>
              <a:highlight>
                <a:schemeClr val="lt1"/>
              </a:highlight>
            </a:endParaRPr>
          </a:p>
          <a:p>
            <a:pPr indent="0" lvl="0" marL="0" rtl="0" algn="l">
              <a:lnSpc>
                <a:spcPct val="100000"/>
              </a:lnSpc>
              <a:spcBef>
                <a:spcPts val="0"/>
              </a:spcBef>
              <a:spcAft>
                <a:spcPts val="0"/>
              </a:spcAft>
              <a:buClr>
                <a:schemeClr val="dk1"/>
              </a:buClr>
              <a:buSzPts val="1100"/>
              <a:buFont typeface="Arial"/>
              <a:buNone/>
            </a:pPr>
            <a:r>
              <a:t/>
            </a:r>
            <a:endParaRPr sz="1200">
              <a:solidFill>
                <a:schemeClr val="dk1"/>
              </a:solidFill>
              <a:highlight>
                <a:schemeClr val="lt1"/>
              </a:highlight>
            </a:endParaRPr>
          </a:p>
          <a:p>
            <a:pPr indent="0" lvl="0" marL="0" rtl="0" algn="l">
              <a:lnSpc>
                <a:spcPct val="100000"/>
              </a:lnSpc>
              <a:spcBef>
                <a:spcPts val="0"/>
              </a:spcBef>
              <a:spcAft>
                <a:spcPts val="0"/>
              </a:spcAft>
              <a:buClr>
                <a:schemeClr val="dk1"/>
              </a:buClr>
              <a:buSzPts val="1100"/>
              <a:buFont typeface="Arial"/>
              <a:buNone/>
            </a:pPr>
            <a:r>
              <a:rPr lang="en" sz="1200">
                <a:solidFill>
                  <a:schemeClr val="dk1"/>
                </a:solidFill>
                <a:highlight>
                  <a:schemeClr val="lt1"/>
                </a:highlight>
              </a:rPr>
              <a:t>Bonjour, flowers, yes, indeed, yes indeed, yes indeed.</a:t>
            </a:r>
            <a:endParaRPr sz="1200">
              <a:solidFill>
                <a:schemeClr val="dk1"/>
              </a:solidFill>
              <a:highlight>
                <a:schemeClr val="lt1"/>
              </a:highlight>
            </a:endParaRPr>
          </a:p>
          <a:p>
            <a:pPr indent="0" lvl="0" marL="0" rtl="0" algn="l">
              <a:lnSpc>
                <a:spcPct val="100000"/>
              </a:lnSpc>
              <a:spcBef>
                <a:spcPts val="0"/>
              </a:spcBef>
              <a:spcAft>
                <a:spcPts val="0"/>
              </a:spcAft>
              <a:buClr>
                <a:schemeClr val="dk1"/>
              </a:buClr>
              <a:buSzPts val="1100"/>
              <a:buFont typeface="Arial"/>
              <a:buNone/>
            </a:pPr>
            <a:r>
              <a:rPr lang="en" sz="1200">
                <a:solidFill>
                  <a:schemeClr val="dk1"/>
                </a:solidFill>
                <a:highlight>
                  <a:schemeClr val="lt1"/>
                </a:highlight>
              </a:rPr>
              <a:t> Bonjour, flowers, yes indeed, yes indeed my baby.</a:t>
            </a:r>
            <a:endParaRPr sz="1200">
              <a:solidFill>
                <a:schemeClr val="dk1"/>
              </a:solidFill>
              <a:highlight>
                <a:schemeClr val="lt1"/>
              </a:highlight>
            </a:endParaRPr>
          </a:p>
          <a:p>
            <a:pPr indent="0" lvl="0" marL="0" rtl="0" algn="l">
              <a:lnSpc>
                <a:spcPct val="100000"/>
              </a:lnSpc>
              <a:spcBef>
                <a:spcPts val="0"/>
              </a:spcBef>
              <a:spcAft>
                <a:spcPts val="0"/>
              </a:spcAft>
              <a:buClr>
                <a:schemeClr val="dk1"/>
              </a:buClr>
              <a:buSzPts val="1100"/>
              <a:buFont typeface="Arial"/>
              <a:buNone/>
            </a:pPr>
            <a:r>
              <a:t/>
            </a:r>
            <a:endParaRPr sz="1200">
              <a:solidFill>
                <a:schemeClr val="dk1"/>
              </a:solidFill>
              <a:highlight>
                <a:schemeClr val="lt1"/>
              </a:highlight>
            </a:endParaRPr>
          </a:p>
          <a:p>
            <a:pPr indent="457200" lvl="0" marL="457200" rtl="0" algn="l">
              <a:lnSpc>
                <a:spcPct val="100000"/>
              </a:lnSpc>
              <a:spcBef>
                <a:spcPts val="0"/>
              </a:spcBef>
              <a:spcAft>
                <a:spcPts val="0"/>
              </a:spcAft>
              <a:buClr>
                <a:schemeClr val="dk1"/>
              </a:buClr>
              <a:buSzPts val="1100"/>
              <a:buFont typeface="Arial"/>
              <a:buNone/>
            </a:pPr>
            <a:r>
              <a:rPr lang="en" sz="1200">
                <a:solidFill>
                  <a:schemeClr val="dk1"/>
                </a:solidFill>
                <a:highlight>
                  <a:schemeClr val="lt1"/>
                </a:highlight>
              </a:rPr>
              <a:t>What’s up, clouds? Yes indeed,  yes indeed, yes indeed.</a:t>
            </a:r>
            <a:endParaRPr sz="1200">
              <a:solidFill>
                <a:schemeClr val="dk1"/>
              </a:solidFill>
              <a:highlight>
                <a:schemeClr val="lt1"/>
              </a:highlight>
            </a:endParaRPr>
          </a:p>
          <a:p>
            <a:pPr indent="0" lvl="0" marL="0" rtl="0" algn="l">
              <a:lnSpc>
                <a:spcPct val="100000"/>
              </a:lnSpc>
              <a:spcBef>
                <a:spcPts val="0"/>
              </a:spcBef>
              <a:spcAft>
                <a:spcPts val="0"/>
              </a:spcAft>
              <a:buClr>
                <a:schemeClr val="dk1"/>
              </a:buClr>
              <a:buSzPts val="1100"/>
              <a:buFont typeface="Arial"/>
              <a:buNone/>
            </a:pPr>
            <a:r>
              <a:rPr lang="en" sz="1200">
                <a:solidFill>
                  <a:schemeClr val="dk1"/>
                </a:solidFill>
                <a:highlight>
                  <a:schemeClr val="lt1"/>
                </a:highlight>
              </a:rPr>
              <a:t>		What’s up, clouds? Yes indeed, yes indeed my baby.</a:t>
            </a:r>
            <a:endParaRPr sz="1200">
              <a:solidFill>
                <a:schemeClr val="dk1"/>
              </a:solidFill>
              <a:highlight>
                <a:schemeClr val="lt1"/>
              </a:highlight>
            </a:endParaRPr>
          </a:p>
          <a:p>
            <a:pPr indent="0" lvl="0" marL="0" rtl="0" algn="l">
              <a:lnSpc>
                <a:spcPct val="115000"/>
              </a:lnSpc>
              <a:spcBef>
                <a:spcPts val="1200"/>
              </a:spcBef>
              <a:spcAft>
                <a:spcPts val="0"/>
              </a:spcAft>
              <a:buClr>
                <a:schemeClr val="dk1"/>
              </a:buClr>
              <a:buSzPts val="1100"/>
              <a:buFont typeface="Arial"/>
              <a:buNone/>
            </a:pPr>
            <a:r>
              <a:t/>
            </a:r>
            <a:endParaRPr sz="1200">
              <a:solidFill>
                <a:srgbClr val="7030A0"/>
              </a:solidFill>
            </a:endParaRPr>
          </a:p>
          <a:p>
            <a:pPr indent="0" lvl="0" marL="0" rtl="0" algn="l">
              <a:lnSpc>
                <a:spcPct val="115000"/>
              </a:lnSpc>
              <a:spcBef>
                <a:spcPts val="1200"/>
              </a:spcBef>
              <a:spcAft>
                <a:spcPts val="0"/>
              </a:spcAft>
              <a:buClr>
                <a:schemeClr val="dk1"/>
              </a:buClr>
              <a:buSzPts val="1100"/>
              <a:buFont typeface="Arial"/>
              <a:buNone/>
            </a:pPr>
            <a:r>
              <a:rPr lang="en" sz="1200">
                <a:solidFill>
                  <a:srgbClr val="7030A0"/>
                </a:solidFill>
              </a:rPr>
              <a:t>Remember that although your babies are still in utero, they can hear your voice and will begin paying attention to your words. By sharing books now, you will be much more comfortable sharing books after your babies are born, because you've already done it many times. You may even have your favorite pages! </a:t>
            </a:r>
            <a:endParaRPr sz="1200">
              <a:solidFill>
                <a:srgbClr val="7030A0"/>
              </a:solidFill>
            </a:endParaRPr>
          </a:p>
          <a:p>
            <a:pPr indent="0" lvl="0" marL="0" rtl="0" algn="l">
              <a:lnSpc>
                <a:spcPct val="115000"/>
              </a:lnSpc>
              <a:spcBef>
                <a:spcPts val="1200"/>
              </a:spcBef>
              <a:spcAft>
                <a:spcPts val="0"/>
              </a:spcAft>
              <a:buClr>
                <a:schemeClr val="dk1"/>
              </a:buClr>
              <a:buSzPts val="1100"/>
              <a:buFont typeface="Arial"/>
              <a:buNone/>
            </a:pPr>
            <a:r>
              <a:rPr lang="en" sz="1200">
                <a:solidFill>
                  <a:srgbClr val="7030A0"/>
                </a:solidFill>
              </a:rPr>
              <a:t>Don’t forget that familiar things are comforting.Using recognizable words and sound patterns with newborns may give you additional ways to comfort them when they need calming. </a:t>
            </a:r>
            <a:endParaRPr sz="1200">
              <a:solidFill>
                <a:srgbClr val="7030A0"/>
              </a:solidFill>
            </a:endParaRPr>
          </a:p>
          <a:p>
            <a:pPr indent="0" lvl="0" marL="0" rtl="0" algn="l">
              <a:lnSpc>
                <a:spcPct val="115000"/>
              </a:lnSpc>
              <a:spcBef>
                <a:spcPts val="1200"/>
              </a:spcBef>
              <a:spcAft>
                <a:spcPts val="0"/>
              </a:spcAft>
              <a:buClr>
                <a:schemeClr val="dk1"/>
              </a:buClr>
              <a:buSzPts val="1100"/>
              <a:buFont typeface="Arial"/>
              <a:buNone/>
            </a:pPr>
            <a:r>
              <a:rPr lang="en" sz="1200">
                <a:solidFill>
                  <a:srgbClr val="7030A0"/>
                </a:solidFill>
              </a:rPr>
              <a:t>Don't be surprised if your baby seems extra attentive or happy when you describe illustrations in the same way you did while you were still pregnant. It never gets boring to them!  Children love repetition; sharing the same book every day in their youngest years of life encourages a love of learning and strong language skills. It is also a great way to play together on a daily basis. </a:t>
            </a:r>
            <a:endParaRPr sz="1200">
              <a:solidFill>
                <a:srgbClr val="7030A0"/>
              </a:solidFill>
            </a:endParaRPr>
          </a:p>
          <a:p>
            <a:pPr indent="0" lvl="0" marL="0" rtl="0" algn="l">
              <a:lnSpc>
                <a:spcPct val="115000"/>
              </a:lnSpc>
              <a:spcBef>
                <a:spcPts val="1200"/>
              </a:spcBef>
              <a:spcAft>
                <a:spcPts val="0"/>
              </a:spcAft>
              <a:buClr>
                <a:schemeClr val="dk1"/>
              </a:buClr>
              <a:buSzPts val="1100"/>
              <a:buFont typeface="Arial"/>
              <a:buNone/>
            </a:pPr>
            <a:r>
              <a:rPr lang="en" sz="1200">
                <a:solidFill>
                  <a:srgbClr val="7030A0"/>
                </a:solidFill>
              </a:rPr>
              <a:t>You don’t need to speak loudly and you don’t need to talk about the book for a long time; 10 minutes a day is plenty!</a:t>
            </a:r>
            <a:endParaRPr sz="1200">
              <a:solidFill>
                <a:srgbClr val="7030A0"/>
              </a:solidFill>
            </a:endParaRPr>
          </a:p>
          <a:p>
            <a:pPr indent="0" lvl="0" marL="0" rtl="0" algn="l">
              <a:lnSpc>
                <a:spcPct val="100000"/>
              </a:lnSpc>
              <a:spcBef>
                <a:spcPts val="1200"/>
              </a:spcBef>
              <a:spcAft>
                <a:spcPts val="0"/>
              </a:spcAft>
              <a:buClr>
                <a:schemeClr val="dk1"/>
              </a:buClr>
              <a:buSzPts val="1100"/>
              <a:buFont typeface="Arial"/>
              <a:buNone/>
            </a:pPr>
            <a:r>
              <a:t/>
            </a:r>
            <a:endParaRPr sz="1200">
              <a:solidFill>
                <a:schemeClr val="dk1"/>
              </a:solidFill>
              <a:highlight>
                <a:schemeClr val="lt1"/>
              </a:highlight>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18117827d0b_2_8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4" name="Google Shape;134;g18117827d0b_2_8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sz="1400">
                <a:solidFill>
                  <a:schemeClr val="dk1"/>
                </a:solidFill>
              </a:rPr>
              <a:t>Slide 7.  Body Rhymes</a:t>
            </a:r>
            <a:endParaRPr/>
          </a:p>
          <a:p>
            <a:pPr indent="0" lvl="0" marL="0" rtl="0" algn="l">
              <a:lnSpc>
                <a:spcPct val="115000"/>
              </a:lnSpc>
              <a:spcBef>
                <a:spcPts val="2400"/>
              </a:spcBef>
              <a:spcAft>
                <a:spcPts val="0"/>
              </a:spcAft>
              <a:buClr>
                <a:schemeClr val="dk1"/>
              </a:buClr>
              <a:buSzPts val="1100"/>
              <a:buFont typeface="Arial"/>
              <a:buNone/>
            </a:pPr>
            <a:r>
              <a:rPr lang="en" sz="1100">
                <a:solidFill>
                  <a:srgbClr val="7030A0"/>
                </a:solidFill>
              </a:rPr>
              <a:t>Once your babies are born, you will notice that they delight in looking at your face, especially when you look directly at them and smile. Here is a playful song about smiling. Start singing it now while you are pregnant, and continue singing it once your baby is born.</a:t>
            </a:r>
            <a:endParaRPr/>
          </a:p>
          <a:p>
            <a:pPr indent="0" lvl="0" marL="0" rtl="0" algn="l">
              <a:lnSpc>
                <a:spcPct val="115000"/>
              </a:lnSpc>
              <a:spcBef>
                <a:spcPts val="1200"/>
              </a:spcBef>
              <a:spcAft>
                <a:spcPts val="0"/>
              </a:spcAft>
              <a:buClr>
                <a:schemeClr val="dk1"/>
              </a:buClr>
              <a:buSzPts val="1100"/>
              <a:buFont typeface="Arial"/>
              <a:buNone/>
            </a:pPr>
            <a:r>
              <a:rPr i="1" lang="en" sz="1100">
                <a:solidFill>
                  <a:srgbClr val="7030A0"/>
                </a:solidFill>
              </a:rPr>
              <a:t>Sing:</a:t>
            </a:r>
            <a:endParaRPr/>
          </a:p>
          <a:p>
            <a:pPr indent="0" lvl="0" marL="457200" rtl="0" algn="l">
              <a:lnSpc>
                <a:spcPct val="100000"/>
              </a:lnSpc>
              <a:spcBef>
                <a:spcPts val="0"/>
              </a:spcBef>
              <a:spcAft>
                <a:spcPts val="0"/>
              </a:spcAft>
              <a:buClr>
                <a:schemeClr val="dk1"/>
              </a:buClr>
              <a:buSzPts val="1100"/>
              <a:buFont typeface="Arial"/>
              <a:buNone/>
            </a:pPr>
            <a:r>
              <a:rPr lang="en" sz="1100">
                <a:solidFill>
                  <a:srgbClr val="7030A0"/>
                </a:solidFill>
                <a:highlight>
                  <a:schemeClr val="lt1"/>
                </a:highlight>
              </a:rPr>
              <a:t>I've got something in my pocket, it belongs across my face.</a:t>
            </a:r>
            <a:endParaRPr/>
          </a:p>
          <a:p>
            <a:pPr indent="0" lvl="0" marL="457200" rtl="0" algn="l">
              <a:lnSpc>
                <a:spcPct val="100000"/>
              </a:lnSpc>
              <a:spcBef>
                <a:spcPts val="0"/>
              </a:spcBef>
              <a:spcAft>
                <a:spcPts val="0"/>
              </a:spcAft>
              <a:buClr>
                <a:schemeClr val="dk1"/>
              </a:buClr>
              <a:buSzPts val="1100"/>
              <a:buFont typeface="Arial"/>
              <a:buNone/>
            </a:pPr>
            <a:r>
              <a:rPr lang="en" sz="1100">
                <a:solidFill>
                  <a:srgbClr val="7030A0"/>
                </a:solidFill>
                <a:highlight>
                  <a:schemeClr val="lt1"/>
                </a:highlight>
              </a:rPr>
              <a:t>I keep it very close at hand, in a most convenient place.</a:t>
            </a:r>
            <a:endParaRPr/>
          </a:p>
          <a:p>
            <a:pPr indent="0" lvl="0" marL="457200" rtl="0" algn="l">
              <a:lnSpc>
                <a:spcPct val="100000"/>
              </a:lnSpc>
              <a:spcBef>
                <a:spcPts val="0"/>
              </a:spcBef>
              <a:spcAft>
                <a:spcPts val="0"/>
              </a:spcAft>
              <a:buClr>
                <a:schemeClr val="dk1"/>
              </a:buClr>
              <a:buSzPts val="1100"/>
              <a:buFont typeface="Arial"/>
              <a:buNone/>
            </a:pPr>
            <a:r>
              <a:rPr lang="en" sz="1100">
                <a:solidFill>
                  <a:srgbClr val="7030A0"/>
                </a:solidFill>
                <a:highlight>
                  <a:schemeClr val="lt1"/>
                </a:highlight>
              </a:rPr>
              <a:t>I'm sure you couldn't guess it if you guessed a long, long while.</a:t>
            </a:r>
            <a:endParaRPr/>
          </a:p>
          <a:p>
            <a:pPr indent="0" lvl="0" marL="457200" rtl="0" algn="l">
              <a:lnSpc>
                <a:spcPct val="100000"/>
              </a:lnSpc>
              <a:spcBef>
                <a:spcPts val="0"/>
              </a:spcBef>
              <a:spcAft>
                <a:spcPts val="0"/>
              </a:spcAft>
              <a:buClr>
                <a:schemeClr val="dk1"/>
              </a:buClr>
              <a:buSzPts val="1100"/>
              <a:buFont typeface="Arial"/>
              <a:buNone/>
            </a:pPr>
            <a:r>
              <a:rPr lang="en" sz="1100">
                <a:solidFill>
                  <a:srgbClr val="7030A0"/>
                </a:solidFill>
                <a:highlight>
                  <a:schemeClr val="lt1"/>
                </a:highlight>
              </a:rPr>
              <a:t>So I'll take it out and put it on, it's a Great Big Loving Smile!</a:t>
            </a:r>
            <a:endParaRPr/>
          </a:p>
          <a:p>
            <a:pPr indent="0" lvl="0" marL="0" rtl="0" algn="l">
              <a:lnSpc>
                <a:spcPct val="115000"/>
              </a:lnSpc>
              <a:spcBef>
                <a:spcPts val="0"/>
              </a:spcBef>
              <a:spcAft>
                <a:spcPts val="0"/>
              </a:spcAft>
              <a:buClr>
                <a:schemeClr val="dk1"/>
              </a:buClr>
              <a:buSzPts val="1100"/>
              <a:buFont typeface="Arial"/>
              <a:buNone/>
            </a:pPr>
            <a:r>
              <a:t/>
            </a:r>
            <a:endParaRPr i="1" sz="1100">
              <a:solidFill>
                <a:srgbClr val="7030A0"/>
              </a:solidFill>
            </a:endParaRPr>
          </a:p>
          <a:p>
            <a:pPr indent="0" lvl="0" marL="0" rtl="0" algn="l">
              <a:lnSpc>
                <a:spcPct val="115000"/>
              </a:lnSpc>
              <a:spcBef>
                <a:spcPts val="1200"/>
              </a:spcBef>
              <a:spcAft>
                <a:spcPts val="0"/>
              </a:spcAft>
              <a:buClr>
                <a:schemeClr val="dk1"/>
              </a:buClr>
              <a:buSzPts val="1100"/>
              <a:buFont typeface="Arial"/>
              <a:buNone/>
            </a:pPr>
            <a:r>
              <a:rPr lang="en" sz="1100">
                <a:solidFill>
                  <a:srgbClr val="7030A0"/>
                </a:solidFill>
                <a:highlight>
                  <a:schemeClr val="lt1"/>
                </a:highlight>
              </a:rPr>
              <a:t>Why is it important to smile at your babies and to create happy experiences with them?</a:t>
            </a:r>
            <a:endParaRPr/>
          </a:p>
          <a:p>
            <a:pPr indent="0" lvl="0" marL="0" rtl="0" algn="l">
              <a:lnSpc>
                <a:spcPct val="115000"/>
              </a:lnSpc>
              <a:spcBef>
                <a:spcPts val="1200"/>
              </a:spcBef>
              <a:spcAft>
                <a:spcPts val="0"/>
              </a:spcAft>
              <a:buClr>
                <a:schemeClr val="dk1"/>
              </a:buClr>
              <a:buSzPts val="1100"/>
              <a:buFont typeface="Arial"/>
              <a:buNone/>
            </a:pPr>
            <a:r>
              <a:rPr lang="en" sz="1100">
                <a:solidFill>
                  <a:srgbClr val="7030A0"/>
                </a:solidFill>
                <a:highlight>
                  <a:schemeClr val="lt1"/>
                </a:highlight>
              </a:rPr>
              <a:t>Scientific studies have shown that children learn best when they feel safe and are happy. When experiences are worrisome - like when a parent says resentfully, “I have to read to you now” in an angry tone of voice, the baby learns to associate reading and books with negative feelings. But if sharing books together is a joyful experience that creates happy memories, your child will have happy associations with books and will want to learn how to read.</a:t>
            </a:r>
            <a:endParaRPr/>
          </a:p>
          <a:p>
            <a:pPr indent="0" lvl="0" marL="0" rtl="0" algn="l">
              <a:lnSpc>
                <a:spcPct val="115000"/>
              </a:lnSpc>
              <a:spcBef>
                <a:spcPts val="1200"/>
              </a:spcBef>
              <a:spcAft>
                <a:spcPts val="0"/>
              </a:spcAft>
              <a:buClr>
                <a:schemeClr val="dk1"/>
              </a:buClr>
              <a:buSzPts val="1100"/>
              <a:buFont typeface="Arial"/>
              <a:buNone/>
            </a:pPr>
            <a:r>
              <a:rPr lang="en" sz="1100">
                <a:solidFill>
                  <a:srgbClr val="7030A0"/>
                </a:solidFill>
                <a:highlight>
                  <a:schemeClr val="lt1"/>
                </a:highlight>
              </a:rPr>
              <a:t>Sometimes in life we can have negative experiences, and that can affect a child very strongly.  If the experiences you have with your child are positive, that can make a big difference!</a:t>
            </a:r>
            <a:endParaRPr/>
          </a:p>
          <a:p>
            <a:pPr indent="0" lvl="0" marL="0" rtl="0" algn="l">
              <a:lnSpc>
                <a:spcPct val="115000"/>
              </a:lnSpc>
              <a:spcBef>
                <a:spcPts val="1200"/>
              </a:spcBef>
              <a:spcAft>
                <a:spcPts val="0"/>
              </a:spcAft>
              <a:buClr>
                <a:schemeClr val="dk1"/>
              </a:buClr>
              <a:buSzPts val="1100"/>
              <a:buFont typeface="Arial"/>
              <a:buNone/>
            </a:pPr>
            <a:r>
              <a:rPr lang="en" sz="1100">
                <a:solidFill>
                  <a:srgbClr val="7030A0"/>
                </a:solidFill>
                <a:highlight>
                  <a:schemeClr val="lt1"/>
                </a:highlight>
              </a:rPr>
              <a:t>Even now, when you are pregnant, when you talk, and sing, and read to your baby in a loving voice, your positive emotions can be felt.  You may notice in our session today that some of the words in traditional songs have been changed; that’s because we want to make sure your baby feels wanted and loved.These  joyful experiences will help form a sturdy foundation for what comes later because the brain WANTS to remember them.</a:t>
            </a:r>
            <a:endParaRPr/>
          </a:p>
          <a:p>
            <a:pPr indent="0" lvl="0" marL="0" rtl="0" algn="l">
              <a:lnSpc>
                <a:spcPct val="115000"/>
              </a:lnSpc>
              <a:spcBef>
                <a:spcPts val="1200"/>
              </a:spcBef>
              <a:spcAft>
                <a:spcPts val="0"/>
              </a:spcAft>
              <a:buClr>
                <a:schemeClr val="dk1"/>
              </a:buClr>
              <a:buSzPts val="1100"/>
              <a:buFont typeface="Arial"/>
              <a:buNone/>
            </a:pPr>
            <a:r>
              <a:t/>
            </a:r>
            <a:endParaRPr b="1" sz="1400">
              <a:solidFill>
                <a:schemeClr val="dk1"/>
              </a:solidFill>
            </a:endParaRPr>
          </a:p>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18117827d0b_2_8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0" name="Google Shape;140;g18117827d0b_2_8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sz="1600">
                <a:solidFill>
                  <a:schemeClr val="dk1"/>
                </a:solidFill>
              </a:rPr>
              <a:t>Slide 8.  Name the Body Parts</a:t>
            </a:r>
            <a:endParaRPr b="1" sz="1600">
              <a:solidFill>
                <a:schemeClr val="dk1"/>
              </a:solidFill>
            </a:endParaRPr>
          </a:p>
          <a:p>
            <a:pPr indent="0" lvl="0" marL="0" rtl="0" algn="l">
              <a:lnSpc>
                <a:spcPct val="115000"/>
              </a:lnSpc>
              <a:spcBef>
                <a:spcPts val="2400"/>
              </a:spcBef>
              <a:spcAft>
                <a:spcPts val="0"/>
              </a:spcAft>
              <a:buClr>
                <a:schemeClr val="dk1"/>
              </a:buClr>
              <a:buSzPts val="1100"/>
              <a:buFont typeface="Arial"/>
              <a:buNone/>
            </a:pPr>
            <a:r>
              <a:rPr lang="en" sz="1200">
                <a:solidFill>
                  <a:srgbClr val="7030A0"/>
                </a:solidFill>
              </a:rPr>
              <a:t>Young babies love to look at their own body parts moving. Although they can’t control their movements yet, they enjoy seeing the ways their feet kick, arms wave, and toes wriggle. By naming the parts of the body and the movements they make through a song, you are helping your children build a useful vocabulary.</a:t>
            </a:r>
            <a:endParaRPr sz="1200">
              <a:solidFill>
                <a:srgbClr val="7030A0"/>
              </a:solidFill>
            </a:endParaRPr>
          </a:p>
          <a:p>
            <a:pPr indent="0" lvl="0" marL="0" rtl="0" algn="l">
              <a:lnSpc>
                <a:spcPct val="115000"/>
              </a:lnSpc>
              <a:spcBef>
                <a:spcPts val="1200"/>
              </a:spcBef>
              <a:spcAft>
                <a:spcPts val="0"/>
              </a:spcAft>
              <a:buClr>
                <a:schemeClr val="dk1"/>
              </a:buClr>
              <a:buSzPts val="1100"/>
              <a:buFont typeface="Arial"/>
              <a:buNone/>
            </a:pPr>
            <a:r>
              <a:rPr lang="en" sz="1200">
                <a:solidFill>
                  <a:srgbClr val="7030A0"/>
                </a:solidFill>
              </a:rPr>
              <a:t>Instead of just looking down and singing to your belly, try doing the movements along with the song. You may feel your fetus’s movements increasing when you are singing or dancing.  After your child is born, we have a continuation of this program called </a:t>
            </a:r>
            <a:r>
              <a:rPr i="1" lang="en" sz="1200">
                <a:solidFill>
                  <a:srgbClr val="7030A0"/>
                </a:solidFill>
              </a:rPr>
              <a:t>Mother Goose on the Loose Hatchlings: In the Nest</a:t>
            </a:r>
            <a:r>
              <a:rPr lang="en" sz="1200">
                <a:solidFill>
                  <a:srgbClr val="7030A0"/>
                </a:solidFill>
              </a:rPr>
              <a:t>. There, you will be able to do the movements together WITH your child.</a:t>
            </a:r>
            <a:endParaRPr sz="1200">
              <a:solidFill>
                <a:srgbClr val="7030A0"/>
              </a:solidFill>
            </a:endParaRPr>
          </a:p>
          <a:p>
            <a:pPr indent="0" lvl="0" marL="0" rtl="0" algn="l">
              <a:lnSpc>
                <a:spcPct val="115000"/>
              </a:lnSpc>
              <a:spcBef>
                <a:spcPts val="1200"/>
              </a:spcBef>
              <a:spcAft>
                <a:spcPts val="0"/>
              </a:spcAft>
              <a:buClr>
                <a:schemeClr val="dk1"/>
              </a:buClr>
              <a:buSzPts val="1100"/>
              <a:buFont typeface="Arial"/>
              <a:buNone/>
            </a:pPr>
            <a:r>
              <a:rPr lang="en" sz="1200">
                <a:solidFill>
                  <a:srgbClr val="7030A0"/>
                </a:solidFill>
              </a:rPr>
              <a:t>Here’s a song that’s fun to sing when you feel your baby kicking you from the inside!</a:t>
            </a:r>
            <a:endParaRPr sz="1200">
              <a:solidFill>
                <a:srgbClr val="7030A0"/>
              </a:solidFill>
            </a:endParaRPr>
          </a:p>
          <a:p>
            <a:pPr indent="0" lvl="0" marL="457200" rtl="0" algn="l">
              <a:lnSpc>
                <a:spcPct val="115000"/>
              </a:lnSpc>
              <a:spcBef>
                <a:spcPts val="1200"/>
              </a:spcBef>
              <a:spcAft>
                <a:spcPts val="0"/>
              </a:spcAft>
              <a:buClr>
                <a:schemeClr val="dk1"/>
              </a:buClr>
              <a:buSzPts val="1100"/>
              <a:buFont typeface="Arial"/>
              <a:buNone/>
            </a:pPr>
            <a:r>
              <a:rPr lang="en" sz="1200">
                <a:solidFill>
                  <a:srgbClr val="7030A0"/>
                </a:solidFill>
              </a:rPr>
              <a:t>𝄞 Can you kick with two feet, two feet, two feet?</a:t>
            </a:r>
            <a:endParaRPr sz="1200">
              <a:solidFill>
                <a:srgbClr val="7030A0"/>
              </a:solidFill>
            </a:endParaRPr>
          </a:p>
          <a:p>
            <a:pPr indent="0" lvl="0" marL="457200" rtl="0" algn="l">
              <a:lnSpc>
                <a:spcPct val="115000"/>
              </a:lnSpc>
              <a:spcBef>
                <a:spcPts val="0"/>
              </a:spcBef>
              <a:spcAft>
                <a:spcPts val="0"/>
              </a:spcAft>
              <a:buClr>
                <a:schemeClr val="dk1"/>
              </a:buClr>
              <a:buSzPts val="1100"/>
              <a:buFont typeface="Arial"/>
              <a:buNone/>
            </a:pPr>
            <a:r>
              <a:rPr lang="en" sz="1200">
                <a:solidFill>
                  <a:srgbClr val="7030A0"/>
                </a:solidFill>
              </a:rPr>
              <a:t>Can you kick with two feet? Kick, kick, kick, kick, kick.</a:t>
            </a:r>
            <a:endParaRPr sz="1200">
              <a:solidFill>
                <a:srgbClr val="7030A0"/>
              </a:solidFill>
            </a:endParaRPr>
          </a:p>
          <a:p>
            <a:pPr indent="0" lvl="0" marL="457200" rtl="0" algn="l">
              <a:lnSpc>
                <a:spcPct val="115000"/>
              </a:lnSpc>
              <a:spcBef>
                <a:spcPts val="1200"/>
              </a:spcBef>
              <a:spcAft>
                <a:spcPts val="0"/>
              </a:spcAft>
              <a:buClr>
                <a:schemeClr val="dk1"/>
              </a:buClr>
              <a:buSzPts val="1100"/>
              <a:buFont typeface="Arial"/>
              <a:buNone/>
            </a:pPr>
            <a:r>
              <a:rPr i="1" lang="en" sz="1200">
                <a:solidFill>
                  <a:schemeClr val="dk1"/>
                </a:solidFill>
              </a:rPr>
              <a:t>(Continue with more verses: clap with two hands, wave with two arms, kiss with two lips.)</a:t>
            </a:r>
            <a:endParaRPr i="1" sz="1200">
              <a:solidFill>
                <a:schemeClr val="dk1"/>
              </a:solidFill>
            </a:endParaRPr>
          </a:p>
          <a:p>
            <a:pPr indent="0" lvl="0" marL="457200" rtl="0" algn="l">
              <a:lnSpc>
                <a:spcPct val="115000"/>
              </a:lnSpc>
              <a:spcBef>
                <a:spcPts val="1200"/>
              </a:spcBef>
              <a:spcAft>
                <a:spcPts val="0"/>
              </a:spcAft>
              <a:buClr>
                <a:schemeClr val="dk1"/>
              </a:buClr>
              <a:buSzPts val="1100"/>
              <a:buFont typeface="Arial"/>
              <a:buNone/>
            </a:pPr>
            <a:r>
              <a:rPr lang="en" sz="1200">
                <a:solidFill>
                  <a:srgbClr val="7030A0"/>
                </a:solidFill>
              </a:rPr>
              <a:t>—Words and music: Barbara Cass-Beggs</a:t>
            </a:r>
            <a:endParaRPr sz="1200">
              <a:solidFill>
                <a:srgbClr val="7030A0"/>
              </a:solidFill>
            </a:endParaRPr>
          </a:p>
          <a:p>
            <a:pPr indent="0" lvl="0" marL="0" rtl="0" algn="l">
              <a:lnSpc>
                <a:spcPct val="115000"/>
              </a:lnSpc>
              <a:spcBef>
                <a:spcPts val="1200"/>
              </a:spcBef>
              <a:spcAft>
                <a:spcPts val="0"/>
              </a:spcAft>
              <a:buClr>
                <a:schemeClr val="dk1"/>
              </a:buClr>
              <a:buSzPts val="1100"/>
              <a:buFont typeface="Arial"/>
              <a:buNone/>
            </a:pPr>
            <a:r>
              <a:rPr lang="en" sz="1200">
                <a:solidFill>
                  <a:srgbClr val="7030A0"/>
                </a:solidFill>
              </a:rPr>
              <a:t>If you just want to sing one verse, that’s fine. If you want to make up more verses, go ahead. Feel free to change the words. You can add in movements such as “Can you sway from side-to-side?” or “Can you wiggle with ten fingers?”  The idea is to enjoy singing and moving, and to learn the song so you can remember to sing it with your baby often after birth.</a:t>
            </a:r>
            <a:endParaRPr sz="1200">
              <a:solidFill>
                <a:srgbClr val="7030A0"/>
              </a:solidFill>
            </a:endParaRPr>
          </a:p>
          <a:p>
            <a:pPr indent="0" lvl="0" marL="0" rtl="0" algn="l">
              <a:lnSpc>
                <a:spcPct val="115000"/>
              </a:lnSpc>
              <a:spcBef>
                <a:spcPts val="1200"/>
              </a:spcBef>
              <a:spcAft>
                <a:spcPts val="0"/>
              </a:spcAft>
              <a:buClr>
                <a:schemeClr val="dk1"/>
              </a:buClr>
              <a:buSzPts val="1100"/>
              <a:buFont typeface="Arial"/>
              <a:buNone/>
            </a:pPr>
            <a:r>
              <a:rPr lang="en" sz="1200">
                <a:solidFill>
                  <a:srgbClr val="7030A0"/>
                </a:solidFill>
              </a:rPr>
              <a:t>If you’re not in the mood to sing, try reciting a rhyme instead. Clapping along to the beat makes it more playful. Be sure to clap softly! Sometimes, when you’re pregnant, you crave certain foods, like pizza! So let’s clap to this update of the rhyme “Pease Porridge Hot.”</a:t>
            </a:r>
            <a:endParaRPr sz="1200">
              <a:solidFill>
                <a:srgbClr val="7030A0"/>
              </a:solidFill>
            </a:endParaRPr>
          </a:p>
          <a:p>
            <a:pPr indent="0" lvl="0" marL="457200" rtl="0" algn="l">
              <a:lnSpc>
                <a:spcPct val="115000"/>
              </a:lnSpc>
              <a:spcBef>
                <a:spcPts val="1200"/>
              </a:spcBef>
              <a:spcAft>
                <a:spcPts val="0"/>
              </a:spcAft>
              <a:buSzPts val="1100"/>
              <a:buNone/>
            </a:pPr>
            <a:r>
              <a:rPr lang="en" sz="1200">
                <a:solidFill>
                  <a:srgbClr val="7030A0"/>
                </a:solidFill>
              </a:rPr>
              <a:t>Pizza, pizza hot. Pizza, pizza cold.</a:t>
            </a:r>
            <a:endParaRPr sz="1200">
              <a:solidFill>
                <a:srgbClr val="7030A0"/>
              </a:solidFill>
            </a:endParaRPr>
          </a:p>
          <a:p>
            <a:pPr indent="0" lvl="0" marL="457200" rtl="0" algn="l">
              <a:lnSpc>
                <a:spcPct val="115000"/>
              </a:lnSpc>
              <a:spcBef>
                <a:spcPts val="0"/>
              </a:spcBef>
              <a:spcAft>
                <a:spcPts val="0"/>
              </a:spcAft>
              <a:buSzPts val="1100"/>
              <a:buNone/>
            </a:pPr>
            <a:r>
              <a:rPr lang="en" sz="1200">
                <a:solidFill>
                  <a:srgbClr val="7030A0"/>
                </a:solidFill>
              </a:rPr>
              <a:t>Pizza, pizza in the box, nine days old.</a:t>
            </a:r>
            <a:endParaRPr sz="1200">
              <a:solidFill>
                <a:srgbClr val="7030A0"/>
              </a:solidFill>
            </a:endParaRPr>
          </a:p>
          <a:p>
            <a:pPr indent="0" lvl="0" marL="457200" rtl="0" algn="l">
              <a:lnSpc>
                <a:spcPct val="115000"/>
              </a:lnSpc>
              <a:spcBef>
                <a:spcPts val="0"/>
              </a:spcBef>
              <a:spcAft>
                <a:spcPts val="0"/>
              </a:spcAft>
              <a:buSzPts val="1100"/>
              <a:buNone/>
            </a:pPr>
            <a:r>
              <a:rPr lang="en" sz="1200">
                <a:solidFill>
                  <a:srgbClr val="7030A0"/>
                </a:solidFill>
              </a:rPr>
              <a:t>Some like it hot. Some like it cold.</a:t>
            </a:r>
            <a:endParaRPr sz="1200">
              <a:solidFill>
                <a:srgbClr val="7030A0"/>
              </a:solidFill>
            </a:endParaRPr>
          </a:p>
          <a:p>
            <a:pPr indent="0" lvl="0" marL="457200" rtl="0" algn="l">
              <a:lnSpc>
                <a:spcPct val="115000"/>
              </a:lnSpc>
              <a:spcBef>
                <a:spcPts val="0"/>
              </a:spcBef>
              <a:spcAft>
                <a:spcPts val="0"/>
              </a:spcAft>
              <a:buClr>
                <a:schemeClr val="dk1"/>
              </a:buClr>
              <a:buSzPts val="1100"/>
              <a:buFont typeface="Arial"/>
              <a:buNone/>
            </a:pPr>
            <a:r>
              <a:rPr lang="en" sz="1200">
                <a:solidFill>
                  <a:srgbClr val="7030A0"/>
                </a:solidFill>
              </a:rPr>
              <a:t>Some like it in the box, nine days old. (Not me!) or (I do!)</a:t>
            </a:r>
            <a:endParaRPr sz="1200">
              <a:solidFill>
                <a:srgbClr val="7030A0"/>
              </a:solidFill>
            </a:endParaRPr>
          </a:p>
          <a:p>
            <a:pPr indent="0" lvl="0" marL="0" rtl="0" algn="l">
              <a:lnSpc>
                <a:spcPct val="115000"/>
              </a:lnSpc>
              <a:spcBef>
                <a:spcPts val="0"/>
              </a:spcBef>
              <a:spcAft>
                <a:spcPts val="0"/>
              </a:spcAft>
              <a:buSzPts val="1100"/>
              <a:buNone/>
            </a:pPr>
            <a:r>
              <a:t/>
            </a:r>
            <a:endParaRPr i="1"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rgbClr val="7030A0"/>
                </a:solidFill>
              </a:rPr>
              <a:t>You baby is enjoying your voice while hearing some new words. Let’s try it again. </a:t>
            </a:r>
            <a:r>
              <a:rPr i="1" lang="en" sz="1200">
                <a:solidFill>
                  <a:srgbClr val="7030A0"/>
                </a:solidFill>
              </a:rPr>
              <a:t>(Repeat)</a:t>
            </a:r>
            <a:endParaRPr i="1" sz="1200">
              <a:solidFill>
                <a:srgbClr val="7030A0"/>
              </a:solidFill>
            </a:endParaRPr>
          </a:p>
          <a:p>
            <a:pPr indent="0" lvl="0" marL="0" rtl="0" algn="l">
              <a:lnSpc>
                <a:spcPct val="115000"/>
              </a:lnSpc>
              <a:spcBef>
                <a:spcPts val="1200"/>
              </a:spcBef>
              <a:spcAft>
                <a:spcPts val="0"/>
              </a:spcAft>
              <a:buClr>
                <a:schemeClr val="dk1"/>
              </a:buClr>
              <a:buSzPts val="1100"/>
              <a:buFont typeface="Arial"/>
              <a:buNone/>
            </a:pPr>
            <a:r>
              <a:t/>
            </a:r>
            <a:endParaRPr sz="1200">
              <a:solidFill>
                <a:srgbClr val="7030A0"/>
              </a:solidFill>
            </a:endParaRPr>
          </a:p>
          <a:p>
            <a:pPr indent="0" lvl="0" marL="0" rtl="0" algn="l">
              <a:lnSpc>
                <a:spcPct val="115000"/>
              </a:lnSpc>
              <a:spcBef>
                <a:spcPts val="1200"/>
              </a:spcBef>
              <a:spcAft>
                <a:spcPts val="0"/>
              </a:spcAft>
              <a:buClr>
                <a:schemeClr val="dk1"/>
              </a:buClr>
              <a:buSzPts val="1100"/>
              <a:buFont typeface="Arial"/>
              <a:buNone/>
            </a:pPr>
            <a:r>
              <a:t/>
            </a:r>
            <a:endParaRPr b="1" sz="1600">
              <a:solidFill>
                <a:schemeClr val="dk1"/>
              </a:solidFill>
            </a:endParaRPr>
          </a:p>
          <a:p>
            <a:pPr indent="0" lvl="0" marL="0" rtl="0" algn="l">
              <a:lnSpc>
                <a:spcPct val="100000"/>
              </a:lnSpc>
              <a:spcBef>
                <a:spcPts val="240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4" name="Shape 54"/>
        <p:cNvGrpSpPr/>
        <p:nvPr/>
      </p:nvGrpSpPr>
      <p:grpSpPr>
        <a:xfrm>
          <a:off x="0" y="0"/>
          <a:ext cx="0" cy="0"/>
          <a:chOff x="0" y="0"/>
          <a:chExt cx="0" cy="0"/>
        </a:xfrm>
      </p:grpSpPr>
      <p:sp>
        <p:nvSpPr>
          <p:cNvPr id="55" name="Google Shape;55;p14"/>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56" name="Google Shape;56;p14"/>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57" name="Google Shape;57;p1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8" name="Shape 58"/>
        <p:cNvGrpSpPr/>
        <p:nvPr/>
      </p:nvGrpSpPr>
      <p:grpSpPr>
        <a:xfrm>
          <a:off x="0" y="0"/>
          <a:ext cx="0" cy="0"/>
          <a:chOff x="0" y="0"/>
          <a:chExt cx="0" cy="0"/>
        </a:xfrm>
      </p:grpSpPr>
      <p:sp>
        <p:nvSpPr>
          <p:cNvPr id="59" name="Google Shape;59;p15"/>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60" name="Google Shape;60;p1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61" name="Shape 61"/>
        <p:cNvGrpSpPr/>
        <p:nvPr/>
      </p:nvGrpSpPr>
      <p:grpSpPr>
        <a:xfrm>
          <a:off x="0" y="0"/>
          <a:ext cx="0" cy="0"/>
          <a:chOff x="0" y="0"/>
          <a:chExt cx="0" cy="0"/>
        </a:xfrm>
      </p:grpSpPr>
      <p:sp>
        <p:nvSpPr>
          <p:cNvPr id="62" name="Google Shape;62;p1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63" name="Google Shape;63;p16"/>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64" name="Google Shape;64;p1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65" name="Shape 65"/>
        <p:cNvGrpSpPr/>
        <p:nvPr/>
      </p:nvGrpSpPr>
      <p:grpSpPr>
        <a:xfrm>
          <a:off x="0" y="0"/>
          <a:ext cx="0" cy="0"/>
          <a:chOff x="0" y="0"/>
          <a:chExt cx="0" cy="0"/>
        </a:xfrm>
      </p:grpSpPr>
      <p:sp>
        <p:nvSpPr>
          <p:cNvPr id="66" name="Google Shape;66;p1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67" name="Google Shape;67;p17"/>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68" name="Google Shape;68;p17"/>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69" name="Google Shape;69;p1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0" name="Shape 70"/>
        <p:cNvGrpSpPr/>
        <p:nvPr/>
      </p:nvGrpSpPr>
      <p:grpSpPr>
        <a:xfrm>
          <a:off x="0" y="0"/>
          <a:ext cx="0" cy="0"/>
          <a:chOff x="0" y="0"/>
          <a:chExt cx="0" cy="0"/>
        </a:xfrm>
      </p:grpSpPr>
      <p:sp>
        <p:nvSpPr>
          <p:cNvPr id="71" name="Google Shape;71;p1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72" name="Google Shape;72;p1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73" name="Shape 73"/>
        <p:cNvGrpSpPr/>
        <p:nvPr/>
      </p:nvGrpSpPr>
      <p:grpSpPr>
        <a:xfrm>
          <a:off x="0" y="0"/>
          <a:ext cx="0" cy="0"/>
          <a:chOff x="0" y="0"/>
          <a:chExt cx="0" cy="0"/>
        </a:xfrm>
      </p:grpSpPr>
      <p:sp>
        <p:nvSpPr>
          <p:cNvPr id="74" name="Google Shape;74;p19"/>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75" name="Google Shape;75;p19"/>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76" name="Google Shape;76;p1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77" name="Shape 77"/>
        <p:cNvGrpSpPr/>
        <p:nvPr/>
      </p:nvGrpSpPr>
      <p:grpSpPr>
        <a:xfrm>
          <a:off x="0" y="0"/>
          <a:ext cx="0" cy="0"/>
          <a:chOff x="0" y="0"/>
          <a:chExt cx="0" cy="0"/>
        </a:xfrm>
      </p:grpSpPr>
      <p:sp>
        <p:nvSpPr>
          <p:cNvPr id="78" name="Google Shape;78;p20"/>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79" name="Google Shape;79;p2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80" name="Shape 80"/>
        <p:cNvGrpSpPr/>
        <p:nvPr/>
      </p:nvGrpSpPr>
      <p:grpSpPr>
        <a:xfrm>
          <a:off x="0" y="0"/>
          <a:ext cx="0" cy="0"/>
          <a:chOff x="0" y="0"/>
          <a:chExt cx="0" cy="0"/>
        </a:xfrm>
      </p:grpSpPr>
      <p:sp>
        <p:nvSpPr>
          <p:cNvPr id="81" name="Google Shape;81;p21"/>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 name="Google Shape;82;p21"/>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83" name="Google Shape;83;p21"/>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84" name="Google Shape;84;p21"/>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85" name="Google Shape;85;p2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86" name="Shape 86"/>
        <p:cNvGrpSpPr/>
        <p:nvPr/>
      </p:nvGrpSpPr>
      <p:grpSpPr>
        <a:xfrm>
          <a:off x="0" y="0"/>
          <a:ext cx="0" cy="0"/>
          <a:chOff x="0" y="0"/>
          <a:chExt cx="0" cy="0"/>
        </a:xfrm>
      </p:grpSpPr>
      <p:sp>
        <p:nvSpPr>
          <p:cNvPr id="87" name="Google Shape;87;p22"/>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88" name="Google Shape;88;p2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89" name="Shape 89"/>
        <p:cNvGrpSpPr/>
        <p:nvPr/>
      </p:nvGrpSpPr>
      <p:grpSpPr>
        <a:xfrm>
          <a:off x="0" y="0"/>
          <a:ext cx="0" cy="0"/>
          <a:chOff x="0" y="0"/>
          <a:chExt cx="0" cy="0"/>
        </a:xfrm>
      </p:grpSpPr>
      <p:sp>
        <p:nvSpPr>
          <p:cNvPr id="90" name="Google Shape;90;p23"/>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91" name="Google Shape;91;p23"/>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92" name="Google Shape;92;p2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3" name="Shape 93"/>
        <p:cNvGrpSpPr/>
        <p:nvPr/>
      </p:nvGrpSpPr>
      <p:grpSpPr>
        <a:xfrm>
          <a:off x="0" y="0"/>
          <a:ext cx="0" cy="0"/>
          <a:chOff x="0" y="0"/>
          <a:chExt cx="0" cy="0"/>
        </a:xfrm>
      </p:grpSpPr>
      <p:sp>
        <p:nvSpPr>
          <p:cNvPr id="94" name="Google Shape;94;p2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1.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52" name="Google Shape;52;p1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53" name="Google Shape;53;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xml"/><Relationship Id="rId3" Type="http://schemas.openxmlformats.org/officeDocument/2006/relationships/image" Target="../media/image17.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 Id="rId3" Type="http://schemas.openxmlformats.org/officeDocument/2006/relationships/image" Target="../media/image2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 Id="rId3" Type="http://schemas.openxmlformats.org/officeDocument/2006/relationships/image" Target="../media/image1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 Id="rId3" Type="http://schemas.openxmlformats.org/officeDocument/2006/relationships/image" Target="../media/image24.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 Id="rId3" Type="http://schemas.openxmlformats.org/officeDocument/2006/relationships/image" Target="../media/image10.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 Id="rId3" Type="http://schemas.openxmlformats.org/officeDocument/2006/relationships/image" Target="../media/image9.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 Id="rId3" Type="http://schemas.openxmlformats.org/officeDocument/2006/relationships/image" Target="../media/image14.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xml"/><Relationship Id="rId3" Type="http://schemas.openxmlformats.org/officeDocument/2006/relationships/image" Target="../media/image21.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 Id="rId3" Type="http://schemas.openxmlformats.org/officeDocument/2006/relationships/image" Target="../media/image7.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 Id="rId3" Type="http://schemas.openxmlformats.org/officeDocument/2006/relationships/image" Target="../media/image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16.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0.xml"/><Relationship Id="rId3" Type="http://schemas.openxmlformats.org/officeDocument/2006/relationships/image" Target="../media/image23.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1.xml"/><Relationship Id="rId3" Type="http://schemas.openxmlformats.org/officeDocument/2006/relationships/image" Target="../media/image18.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2.xml"/><Relationship Id="rId3" Type="http://schemas.openxmlformats.org/officeDocument/2006/relationships/image" Target="../media/image8.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3.xml"/><Relationship Id="rId3" Type="http://schemas.openxmlformats.org/officeDocument/2006/relationships/image" Target="../media/image13.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4.xml"/><Relationship Id="rId3" Type="http://schemas.openxmlformats.org/officeDocument/2006/relationships/image" Target="../media/image15.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5.xml"/><Relationship Id="rId3" Type="http://schemas.openxmlformats.org/officeDocument/2006/relationships/image" Target="../media/image2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image" Target="../media/image19.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 Id="rId3" Type="http://schemas.openxmlformats.org/officeDocument/2006/relationships/image" Target="../media/image1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20.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pic>
        <p:nvPicPr>
          <p:cNvPr descr="Text&#10;&#10;Description automatically generated with medium confidence" id="99" name="Google Shape;99;p25"/>
          <p:cNvPicPr preferRelativeResize="0"/>
          <p:nvPr/>
        </p:nvPicPr>
        <p:blipFill rotWithShape="1">
          <a:blip r:embed="rId3">
            <a:alphaModFix/>
          </a:blip>
          <a:srcRect b="0" l="0" r="0" t="0"/>
          <a:stretch/>
        </p:blipFill>
        <p:spPr>
          <a:xfrm>
            <a:off x="0" y="0"/>
            <a:ext cx="9141291" cy="51435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pic>
        <p:nvPicPr>
          <p:cNvPr descr="Graphical user interface, text&#10;&#10;Description automatically generated" id="147" name="Google Shape;147;p34"/>
          <p:cNvPicPr preferRelativeResize="0"/>
          <p:nvPr/>
        </p:nvPicPr>
        <p:blipFill rotWithShape="1">
          <a:blip r:embed="rId3">
            <a:alphaModFix/>
          </a:blip>
          <a:srcRect b="0" l="0" r="0" t="0"/>
          <a:stretch/>
        </p:blipFill>
        <p:spPr>
          <a:xfrm>
            <a:off x="1354" y="0"/>
            <a:ext cx="9141291" cy="51435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pic>
        <p:nvPicPr>
          <p:cNvPr id="152" name="Google Shape;152;p35"/>
          <p:cNvPicPr preferRelativeResize="0"/>
          <p:nvPr/>
        </p:nvPicPr>
        <p:blipFill rotWithShape="1">
          <a:blip r:embed="rId3">
            <a:alphaModFix/>
          </a:blip>
          <a:srcRect b="0" l="0" r="0" t="0"/>
          <a:stretch/>
        </p:blipFill>
        <p:spPr>
          <a:xfrm>
            <a:off x="1354" y="0"/>
            <a:ext cx="9141293" cy="514350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pic>
        <p:nvPicPr>
          <p:cNvPr descr="Graphical user interface&#10;&#10;Description automatically generated with low confidence" id="157" name="Google Shape;157;p36"/>
          <p:cNvPicPr preferRelativeResize="0"/>
          <p:nvPr/>
        </p:nvPicPr>
        <p:blipFill rotWithShape="1">
          <a:blip r:embed="rId3">
            <a:alphaModFix/>
          </a:blip>
          <a:srcRect b="0" l="0" r="0" t="0"/>
          <a:stretch/>
        </p:blipFill>
        <p:spPr>
          <a:xfrm>
            <a:off x="1354" y="0"/>
            <a:ext cx="9141291" cy="51435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37"/>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p>
            <a:pPr indent="0" lvl="0" marL="0" rtl="0" algn="ctr">
              <a:lnSpc>
                <a:spcPct val="100000"/>
              </a:lnSpc>
              <a:spcBef>
                <a:spcPts val="0"/>
              </a:spcBef>
              <a:spcAft>
                <a:spcPts val="0"/>
              </a:spcAft>
              <a:buSzPts val="3600"/>
              <a:buNone/>
            </a:pPr>
            <a:r>
              <a:t/>
            </a:r>
            <a:endParaRPr/>
          </a:p>
        </p:txBody>
      </p:sp>
      <p:pic>
        <p:nvPicPr>
          <p:cNvPr descr="A picture containing graphical user interface&#10;&#10;Description automatically generated" id="163" name="Google Shape;163;p37"/>
          <p:cNvPicPr preferRelativeResize="0"/>
          <p:nvPr/>
        </p:nvPicPr>
        <p:blipFill rotWithShape="1">
          <a:blip r:embed="rId3">
            <a:alphaModFix/>
          </a:blip>
          <a:srcRect b="0" l="0" r="0" t="0"/>
          <a:stretch/>
        </p:blipFill>
        <p:spPr>
          <a:xfrm>
            <a:off x="1354" y="0"/>
            <a:ext cx="9141291" cy="51435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pic>
        <p:nvPicPr>
          <p:cNvPr descr="Graphical user interface, text, application&#10;&#10;Description automatically generated" id="168" name="Google Shape;168;p38"/>
          <p:cNvPicPr preferRelativeResize="0"/>
          <p:nvPr/>
        </p:nvPicPr>
        <p:blipFill rotWithShape="1">
          <a:blip r:embed="rId3">
            <a:alphaModFix/>
          </a:blip>
          <a:srcRect b="0" l="0" r="0" t="0"/>
          <a:stretch/>
        </p:blipFill>
        <p:spPr>
          <a:xfrm>
            <a:off x="2709" y="0"/>
            <a:ext cx="9141291" cy="51435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pic>
        <p:nvPicPr>
          <p:cNvPr descr="Graphical user interface&#10;&#10;Description automatically generated" id="173" name="Google Shape;173;p39"/>
          <p:cNvPicPr preferRelativeResize="0"/>
          <p:nvPr/>
        </p:nvPicPr>
        <p:blipFill rotWithShape="1">
          <a:blip r:embed="rId3">
            <a:alphaModFix/>
          </a:blip>
          <a:srcRect b="0" l="0" r="0" t="0"/>
          <a:stretch/>
        </p:blipFill>
        <p:spPr>
          <a:xfrm>
            <a:off x="1354" y="0"/>
            <a:ext cx="9141291" cy="51435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40"/>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p>
            <a:pPr indent="0" lvl="0" marL="0" rtl="0" algn="ctr">
              <a:lnSpc>
                <a:spcPct val="100000"/>
              </a:lnSpc>
              <a:spcBef>
                <a:spcPts val="0"/>
              </a:spcBef>
              <a:spcAft>
                <a:spcPts val="0"/>
              </a:spcAft>
              <a:buSzPts val="3600"/>
              <a:buNone/>
            </a:pPr>
            <a:r>
              <a:t/>
            </a:r>
            <a:endParaRPr/>
          </a:p>
        </p:txBody>
      </p:sp>
      <p:pic>
        <p:nvPicPr>
          <p:cNvPr descr="Graphical user interface, text&#10;&#10;Description automatically generated with medium confidence" id="179" name="Google Shape;179;p40"/>
          <p:cNvPicPr preferRelativeResize="0"/>
          <p:nvPr/>
        </p:nvPicPr>
        <p:blipFill rotWithShape="1">
          <a:blip r:embed="rId3">
            <a:alphaModFix/>
          </a:blip>
          <a:srcRect b="0" l="0" r="0" t="0"/>
          <a:stretch/>
        </p:blipFill>
        <p:spPr>
          <a:xfrm>
            <a:off x="1354" y="0"/>
            <a:ext cx="9141291" cy="51435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pic>
        <p:nvPicPr>
          <p:cNvPr descr="Graphical user interface, application&#10;&#10;Description automatically generated" id="184" name="Google Shape;184;p41"/>
          <p:cNvPicPr preferRelativeResize="0"/>
          <p:nvPr/>
        </p:nvPicPr>
        <p:blipFill rotWithShape="1">
          <a:blip r:embed="rId3">
            <a:alphaModFix/>
          </a:blip>
          <a:srcRect b="0" l="0" r="0" t="0"/>
          <a:stretch/>
        </p:blipFill>
        <p:spPr>
          <a:xfrm>
            <a:off x="1354" y="0"/>
            <a:ext cx="9141291" cy="51435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pic>
        <p:nvPicPr>
          <p:cNvPr id="189" name="Google Shape;189;p42"/>
          <p:cNvPicPr preferRelativeResize="0"/>
          <p:nvPr/>
        </p:nvPicPr>
        <p:blipFill rotWithShape="1">
          <a:blip r:embed="rId3">
            <a:alphaModFix/>
          </a:blip>
          <a:srcRect b="0" l="0" r="0" t="0"/>
          <a:stretch/>
        </p:blipFill>
        <p:spPr>
          <a:xfrm>
            <a:off x="1354" y="0"/>
            <a:ext cx="9141293" cy="5143501"/>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pic>
        <p:nvPicPr>
          <p:cNvPr id="194" name="Google Shape;194;p43"/>
          <p:cNvPicPr preferRelativeResize="0"/>
          <p:nvPr/>
        </p:nvPicPr>
        <p:blipFill rotWithShape="1">
          <a:blip r:embed="rId3">
            <a:alphaModFix/>
          </a:blip>
          <a:srcRect b="0" l="0" r="0" t="0"/>
          <a:stretch/>
        </p:blipFill>
        <p:spPr>
          <a:xfrm>
            <a:off x="1354" y="0"/>
            <a:ext cx="9141293" cy="514350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26"/>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p>
            <a:pPr indent="0" lvl="0" marL="0" rtl="0" algn="ctr">
              <a:lnSpc>
                <a:spcPct val="100000"/>
              </a:lnSpc>
              <a:spcBef>
                <a:spcPts val="0"/>
              </a:spcBef>
              <a:spcAft>
                <a:spcPts val="0"/>
              </a:spcAft>
              <a:buSzPts val="5200"/>
              <a:buNone/>
            </a:pPr>
            <a:r>
              <a:t/>
            </a:r>
            <a:endParaRPr/>
          </a:p>
        </p:txBody>
      </p:sp>
      <p:sp>
        <p:nvSpPr>
          <p:cNvPr id="105" name="Google Shape;105;p26"/>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p>
            <a:pPr indent="0" lvl="0" marL="0" rtl="0" algn="ctr">
              <a:lnSpc>
                <a:spcPct val="100000"/>
              </a:lnSpc>
              <a:spcBef>
                <a:spcPts val="0"/>
              </a:spcBef>
              <a:spcAft>
                <a:spcPts val="0"/>
              </a:spcAft>
              <a:buSzPts val="2800"/>
              <a:buNone/>
            </a:pPr>
            <a:r>
              <a:t/>
            </a:r>
            <a:endParaRPr/>
          </a:p>
        </p:txBody>
      </p:sp>
      <p:pic>
        <p:nvPicPr>
          <p:cNvPr id="106" name="Google Shape;106;p26"/>
          <p:cNvPicPr preferRelativeResize="0"/>
          <p:nvPr/>
        </p:nvPicPr>
        <p:blipFill rotWithShape="1">
          <a:blip r:embed="rId3">
            <a:alphaModFix/>
          </a:blip>
          <a:srcRect b="29" l="0" r="0" t="29"/>
          <a:stretch/>
        </p:blipFill>
        <p:spPr>
          <a:xfrm>
            <a:off x="1354" y="0"/>
            <a:ext cx="9141294" cy="5143501"/>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pic>
        <p:nvPicPr>
          <p:cNvPr descr="Graphical user interface, text, application&#10;&#10;Description automatically generated" id="199" name="Google Shape;199;p44"/>
          <p:cNvPicPr preferRelativeResize="0"/>
          <p:nvPr/>
        </p:nvPicPr>
        <p:blipFill rotWithShape="1">
          <a:blip r:embed="rId3">
            <a:alphaModFix/>
          </a:blip>
          <a:srcRect b="0" l="0" r="0" t="0"/>
          <a:stretch/>
        </p:blipFill>
        <p:spPr>
          <a:xfrm>
            <a:off x="1354" y="0"/>
            <a:ext cx="9141291" cy="51435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pic>
        <p:nvPicPr>
          <p:cNvPr descr="Graphical user interface, text, application&#10;&#10;Description automatically generated" id="204" name="Google Shape;204;p45"/>
          <p:cNvPicPr preferRelativeResize="0"/>
          <p:nvPr/>
        </p:nvPicPr>
        <p:blipFill rotWithShape="1">
          <a:blip r:embed="rId3">
            <a:alphaModFix/>
          </a:blip>
          <a:srcRect b="0" l="0" r="0" t="0"/>
          <a:stretch/>
        </p:blipFill>
        <p:spPr>
          <a:xfrm>
            <a:off x="1354" y="0"/>
            <a:ext cx="9141291" cy="51435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pic>
        <p:nvPicPr>
          <p:cNvPr id="209" name="Google Shape;209;p46"/>
          <p:cNvPicPr preferRelativeResize="0"/>
          <p:nvPr/>
        </p:nvPicPr>
        <p:blipFill rotWithShape="1">
          <a:blip r:embed="rId3">
            <a:alphaModFix/>
          </a:blip>
          <a:srcRect b="0" l="0" r="0" t="0"/>
          <a:stretch/>
        </p:blipFill>
        <p:spPr>
          <a:xfrm>
            <a:off x="1354" y="0"/>
            <a:ext cx="9141293" cy="5143501"/>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pic>
        <p:nvPicPr>
          <p:cNvPr id="214" name="Google Shape;214;p47"/>
          <p:cNvPicPr preferRelativeResize="0"/>
          <p:nvPr/>
        </p:nvPicPr>
        <p:blipFill rotWithShape="1">
          <a:blip r:embed="rId3">
            <a:alphaModFix/>
          </a:blip>
          <a:srcRect b="0" l="0" r="0" t="0"/>
          <a:stretch/>
        </p:blipFill>
        <p:spPr>
          <a:xfrm>
            <a:off x="1354" y="0"/>
            <a:ext cx="9141293" cy="5143501"/>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pic>
        <p:nvPicPr>
          <p:cNvPr id="219" name="Google Shape;219;p48"/>
          <p:cNvPicPr preferRelativeResize="0"/>
          <p:nvPr/>
        </p:nvPicPr>
        <p:blipFill rotWithShape="1">
          <a:blip r:embed="rId3">
            <a:alphaModFix/>
          </a:blip>
          <a:srcRect b="0" l="0" r="0" t="0"/>
          <a:stretch/>
        </p:blipFill>
        <p:spPr>
          <a:xfrm>
            <a:off x="1354" y="0"/>
            <a:ext cx="9144000" cy="5143500"/>
          </a:xfrm>
          <a:prstGeom prst="rect">
            <a:avLst/>
          </a:prstGeom>
          <a:noFill/>
          <a:ln>
            <a:noFill/>
          </a:ln>
        </p:spPr>
      </p:pic>
      <p:sp>
        <p:nvSpPr>
          <p:cNvPr id="220" name="Google Shape;220;p48"/>
          <p:cNvSpPr/>
          <p:nvPr/>
        </p:nvSpPr>
        <p:spPr>
          <a:xfrm>
            <a:off x="4777425" y="3288000"/>
            <a:ext cx="2494200" cy="10389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 sz="1700"/>
              <a:t>Take a book, a songsheet, and a “Hatchlings Headlines”</a:t>
            </a:r>
            <a:br>
              <a:rPr lang="en" sz="1700"/>
            </a:br>
            <a:r>
              <a:rPr lang="en" sz="1700"/>
              <a:t> handout.</a:t>
            </a:r>
            <a:endParaRPr sz="1700"/>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49"/>
          <p:cNvSpPr/>
          <p:nvPr/>
        </p:nvSpPr>
        <p:spPr>
          <a:xfrm>
            <a:off x="5252325" y="3322600"/>
            <a:ext cx="1915200" cy="15162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Qr code&#10;&#10;Description automatically generated" id="226" name="Google Shape;226;p49"/>
          <p:cNvPicPr preferRelativeResize="0"/>
          <p:nvPr/>
        </p:nvPicPr>
        <p:blipFill rotWithShape="1">
          <a:blip r:embed="rId3">
            <a:alphaModFix/>
          </a:blip>
          <a:srcRect b="0" l="0" r="0" t="0"/>
          <a:stretch/>
        </p:blipFill>
        <p:spPr>
          <a:xfrm>
            <a:off x="2709" y="0"/>
            <a:ext cx="9141291" cy="5143500"/>
          </a:xfrm>
          <a:prstGeom prst="rect">
            <a:avLst/>
          </a:prstGeom>
          <a:noFill/>
          <a:ln>
            <a:noFill/>
          </a:ln>
        </p:spPr>
      </p:pic>
      <p:sp>
        <p:nvSpPr>
          <p:cNvPr id="227" name="Google Shape;227;p49"/>
          <p:cNvSpPr/>
          <p:nvPr/>
        </p:nvSpPr>
        <p:spPr>
          <a:xfrm>
            <a:off x="264050" y="4335425"/>
            <a:ext cx="1711800" cy="5034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pic>
        <p:nvPicPr>
          <p:cNvPr id="111" name="Google Shape;111;p27"/>
          <p:cNvPicPr preferRelativeResize="0"/>
          <p:nvPr/>
        </p:nvPicPr>
        <p:blipFill rotWithShape="1">
          <a:blip r:embed="rId3">
            <a:alphaModFix/>
          </a:blip>
          <a:srcRect b="0" l="0" r="0" t="0"/>
          <a:stretch/>
        </p:blipFill>
        <p:spPr>
          <a:xfrm>
            <a:off x="1354" y="0"/>
            <a:ext cx="9141293" cy="514350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pic>
        <p:nvPicPr>
          <p:cNvPr descr="Text&#10;&#10;Description automatically generated with medium confidence" id="116" name="Google Shape;116;p28"/>
          <p:cNvPicPr preferRelativeResize="0"/>
          <p:nvPr/>
        </p:nvPicPr>
        <p:blipFill rotWithShape="1">
          <a:blip r:embed="rId3">
            <a:alphaModFix/>
          </a:blip>
          <a:srcRect b="0" l="0" r="0" t="0"/>
          <a:stretch/>
        </p:blipFill>
        <p:spPr>
          <a:xfrm>
            <a:off x="0" y="0"/>
            <a:ext cx="9141291" cy="51435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pic>
        <p:nvPicPr>
          <p:cNvPr id="121" name="Google Shape;121;p29"/>
          <p:cNvPicPr preferRelativeResize="0"/>
          <p:nvPr/>
        </p:nvPicPr>
        <p:blipFill rotWithShape="1">
          <a:blip r:embed="rId3">
            <a:alphaModFix/>
          </a:blip>
          <a:srcRect b="0" l="0" r="0" t="0"/>
          <a:stretch/>
        </p:blipFill>
        <p:spPr>
          <a:xfrm>
            <a:off x="1354" y="0"/>
            <a:ext cx="9141293" cy="514350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pic>
        <p:nvPicPr>
          <p:cNvPr id="126" name="Google Shape;126;p30"/>
          <p:cNvPicPr preferRelativeResize="0"/>
          <p:nvPr/>
        </p:nvPicPr>
        <p:blipFill rotWithShape="1">
          <a:blip r:embed="rId3">
            <a:alphaModFix/>
          </a:blip>
          <a:srcRect b="0" l="0" r="0" t="0"/>
          <a:stretch/>
        </p:blipFill>
        <p:spPr>
          <a:xfrm>
            <a:off x="2707" y="0"/>
            <a:ext cx="9141293" cy="514350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pic>
        <p:nvPicPr>
          <p:cNvPr id="131" name="Google Shape;131;p31"/>
          <p:cNvPicPr preferRelativeResize="0"/>
          <p:nvPr/>
        </p:nvPicPr>
        <p:blipFill rotWithShape="1">
          <a:blip r:embed="rId3">
            <a:alphaModFix/>
          </a:blip>
          <a:srcRect b="0" l="0" r="0" t="0"/>
          <a:stretch/>
        </p:blipFill>
        <p:spPr>
          <a:xfrm>
            <a:off x="0" y="-1"/>
            <a:ext cx="9141293" cy="514350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32"/>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p>
            <a:pPr indent="0" lvl="0" marL="0" rtl="0" algn="ctr">
              <a:lnSpc>
                <a:spcPct val="100000"/>
              </a:lnSpc>
              <a:spcBef>
                <a:spcPts val="0"/>
              </a:spcBef>
              <a:spcAft>
                <a:spcPts val="0"/>
              </a:spcAft>
              <a:buSzPts val="3600"/>
              <a:buNone/>
            </a:pPr>
            <a:r>
              <a:t/>
            </a:r>
            <a:endParaRPr/>
          </a:p>
        </p:txBody>
      </p:sp>
      <p:pic>
        <p:nvPicPr>
          <p:cNvPr descr="Graphical user interface, application&#10;&#10;Description automatically generated" id="137" name="Google Shape;137;p32"/>
          <p:cNvPicPr preferRelativeResize="0"/>
          <p:nvPr/>
        </p:nvPicPr>
        <p:blipFill rotWithShape="1">
          <a:blip r:embed="rId3">
            <a:alphaModFix/>
          </a:blip>
          <a:srcRect b="0" l="0" r="0" t="0"/>
          <a:stretch/>
        </p:blipFill>
        <p:spPr>
          <a:xfrm>
            <a:off x="1354" y="0"/>
            <a:ext cx="9141291" cy="51435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pic>
        <p:nvPicPr>
          <p:cNvPr descr="A woman is holding her pregnant belly as if she is being kicked from the inside!&#10;" id="142" name="Google Shape;142;p33"/>
          <p:cNvPicPr preferRelativeResize="0"/>
          <p:nvPr/>
        </p:nvPicPr>
        <p:blipFill rotWithShape="1">
          <a:blip r:embed="rId3">
            <a:alphaModFix/>
          </a:blip>
          <a:srcRect b="0" l="0" r="0" t="0"/>
          <a:stretch/>
        </p:blipFill>
        <p:spPr>
          <a:xfrm>
            <a:off x="1354" y="0"/>
            <a:ext cx="9141291" cy="51435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