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9" roundtripDataSignature="AMtx7mhcBdiQriO9PqdPmtG2KSFNBkGv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a:t>
            </a:r>
            <a:r>
              <a:rPr lang="en-GB"/>
              <a:t> Welcome to MGOL Hatchlings – In the Nest </a:t>
            </a:r>
            <a:endParaRPr/>
          </a:p>
          <a:p>
            <a:pPr indent="0" lvl="0" marL="0" rtl="0" algn="l">
              <a:lnSpc>
                <a:spcPct val="100000"/>
              </a:lnSpc>
              <a:spcBef>
                <a:spcPts val="0"/>
              </a:spcBef>
              <a:spcAft>
                <a:spcPts val="0"/>
              </a:spcAft>
              <a:buSzPts val="1100"/>
              <a:buNone/>
            </a:pPr>
            <a:r>
              <a:rPr lang="en-GB"/>
              <a:t>• Fill out paperwork - (research &amp; photos for articles and conference presentations) </a:t>
            </a:r>
            <a:endParaRPr/>
          </a:p>
          <a:p>
            <a:pPr indent="0" lvl="0" marL="0" rtl="0" algn="l">
              <a:lnSpc>
                <a:spcPct val="100000"/>
              </a:lnSpc>
              <a:spcBef>
                <a:spcPts val="0"/>
              </a:spcBef>
              <a:spcAft>
                <a:spcPts val="0"/>
              </a:spcAft>
              <a:buSzPts val="1100"/>
              <a:buNone/>
            </a:pPr>
            <a:r>
              <a:rPr lang="en-GB"/>
              <a:t>• Reassure parents not to worry if their children make noise.</a:t>
            </a:r>
            <a:endParaRPr/>
          </a:p>
          <a:p>
            <a:pPr indent="0" lvl="0" marL="0" rtl="0" algn="l">
              <a:lnSpc>
                <a:spcPct val="100000"/>
              </a:lnSpc>
              <a:spcBef>
                <a:spcPts val="0"/>
              </a:spcBef>
              <a:spcAft>
                <a:spcPts val="0"/>
              </a:spcAft>
              <a:buSzPts val="1100"/>
              <a:buNone/>
            </a:pPr>
            <a:r>
              <a:rPr lang="en-GB"/>
              <a:t>• Tell parents they don’t need to sit still either </a:t>
            </a:r>
            <a:endParaRPr/>
          </a:p>
          <a:p>
            <a:pPr indent="0" lvl="0" marL="0" rtl="0" algn="l">
              <a:lnSpc>
                <a:spcPct val="100000"/>
              </a:lnSpc>
              <a:spcBef>
                <a:spcPts val="0"/>
              </a:spcBef>
              <a:spcAft>
                <a:spcPts val="0"/>
              </a:spcAft>
              <a:buSzPts val="1100"/>
              <a:buNone/>
            </a:pPr>
            <a:r>
              <a:rPr lang="en-GB"/>
              <a:t>• Give guidance on what to do if a child start loudly crying or wailing </a:t>
            </a:r>
            <a:endParaRPr/>
          </a:p>
          <a:p>
            <a:pPr indent="0" lvl="0" marL="0" rtl="0" algn="l">
              <a:lnSpc>
                <a:spcPct val="100000"/>
              </a:lnSpc>
              <a:spcBef>
                <a:spcPts val="0"/>
              </a:spcBef>
              <a:spcAft>
                <a:spcPts val="0"/>
              </a:spcAft>
              <a:buSzPts val="1100"/>
              <a:buNone/>
            </a:pPr>
            <a:r>
              <a:rPr lang="en-GB"/>
              <a:t>• Don’t wake the baby! </a:t>
            </a:r>
            <a:endParaRPr/>
          </a:p>
          <a:p>
            <a:pPr indent="0" lvl="0" marL="0" rtl="0" algn="l">
              <a:lnSpc>
                <a:spcPct val="100000"/>
              </a:lnSpc>
              <a:spcBef>
                <a:spcPts val="0"/>
              </a:spcBef>
              <a:spcAft>
                <a:spcPts val="0"/>
              </a:spcAft>
              <a:buSzPts val="1100"/>
              <a:buNone/>
            </a:pPr>
            <a:r>
              <a:rPr lang="en-GB"/>
              <a:t>• Your baby learns by imitating you; </a:t>
            </a:r>
            <a:endParaRPr/>
          </a:p>
          <a:p>
            <a:pPr indent="0" lvl="0" marL="0" rtl="0" algn="l">
              <a:lnSpc>
                <a:spcPct val="100000"/>
              </a:lnSpc>
              <a:spcBef>
                <a:spcPts val="0"/>
              </a:spcBef>
              <a:spcAft>
                <a:spcPts val="0"/>
              </a:spcAft>
              <a:buSzPts val="1100"/>
              <a:buNone/>
            </a:pPr>
            <a:r>
              <a:rPr lang="en-GB"/>
              <a:t>• Be enthusiastic / cell phones away </a:t>
            </a:r>
            <a:endParaRPr/>
          </a:p>
          <a:p>
            <a:pPr indent="0" lvl="0" marL="0" rtl="0" algn="l">
              <a:lnSpc>
                <a:spcPct val="100000"/>
              </a:lnSpc>
              <a:spcBef>
                <a:spcPts val="0"/>
              </a:spcBef>
              <a:spcAft>
                <a:spcPts val="0"/>
              </a:spcAft>
              <a:buSzPts val="1100"/>
              <a:buNone/>
            </a:pPr>
            <a:r>
              <a:rPr lang="en-GB"/>
              <a:t>• Introductions</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a:t>
            </a:r>
            <a:r>
              <a:rPr i="1" lang="en-GB">
                <a:solidFill>
                  <a:srgbClr val="FF00FF"/>
                </a:solidFill>
              </a:rPr>
              <a:t>Welcome everyone and introduce yourself. Be sure to smile and speak in a friendly and informal manner. </a:t>
            </a:r>
            <a:endParaRPr i="1">
              <a:solidFill>
                <a:srgbClr val="FF00FF"/>
              </a:solidFill>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Hello, babies, moms, dads, parents, and all the grown-ups in the room. Welcome to Mother Goose on the Loose: Hatchlings – In the Nest, Session 2. Thank you for being here. If appropriate: I’m glad to see familiar faces. I’m (say your name), a children’s librarian at the (say the name of your library), and I am delighted to see you here today. This version of Mother Goose on the Loose: Hatchlings was created especially for new parents, like you. Sharing books together, doing fun reading activities and reciting rhymes from the very beginning will benefit your child’s overall development. Parents are their children’s first and very important teacher,  so this program is for you as well as for your babies. We’re going to be doing lots of singing and reciting; I expect you to join in singing the songs and reciting rhymes. Learning together as a family is rewarding and powerful, so welcome!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If new participants have come:</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 Is anyone here for the first time? Hatchlings is a new program; these are the first sessions which makes it especially wonderful that you are here!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Encourage everyone to introduce themselves and their babies </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Let’s introduce ourselves. Tell us your name and the name of your baby. You are also invited to tell us why you came to our program.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For instance: “I’m Susan and this is Sonia. She is 4 months old. This program sounded interesting, so we’re here.” Or “I’m Adesh, this is Rohan. He is only one month old and I wanted to meet with other parents with babies.”</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Clr>
                <a:schemeClr val="dk1"/>
              </a:buClr>
              <a:buSzPts val="1100"/>
              <a:buFont typeface="Arial"/>
              <a:buNone/>
            </a:pPr>
            <a:r>
              <a:rPr lang="en-GB" sz="1200">
                <a:solidFill>
                  <a:schemeClr val="dk1"/>
                </a:solidFill>
              </a:rPr>
              <a:t> </a:t>
            </a:r>
            <a:r>
              <a:rPr lang="en-GB">
                <a:solidFill>
                  <a:schemeClr val="dk1"/>
                </a:solidFill>
              </a:rPr>
              <a:t>We can’t “go around the room” to do this, since the order of pictures on the Zoom screen keeps changing. To make it easy, I’ll call out each name one at a time. Please keep your comments short. We’d love to hear more about you, but we’ll save that for the end of the program.</a:t>
            </a:r>
            <a:r>
              <a:rPr lang="en-GB" sz="1200">
                <a:solidFill>
                  <a:schemeClr val="dk1"/>
                </a:solidFill>
              </a:rPr>
              <a:t> </a:t>
            </a:r>
            <a:r>
              <a:rPr i="1" lang="en-GB">
                <a:solidFill>
                  <a:srgbClr val="FF00FF"/>
                </a:solidFill>
              </a:rPr>
              <a:t>(Give each person the opportunity to introduce him or herself. After each person says their name and their baby’s name, be sure to respond with “Welcome,” “Thank you for coming,” or “I’m glad you are here.” Make sure everyone gets a personal greeting from you. Be sure to have ALL adults introduce themselves, i.e. other library staff members, visitors from the Hatchlings steering committee, grandparents, etc. </a:t>
            </a:r>
            <a:r>
              <a:rPr i="1" lang="en-GB" sz="1200">
                <a:solidFill>
                  <a:srgbClr val="FF00FF"/>
                </a:solidFill>
              </a:rPr>
              <a:t>As each person shares, put a check after their name.</a:t>
            </a:r>
            <a:r>
              <a:rPr i="1" lang="en-GB">
                <a:solidFill>
                  <a:srgbClr val="FF00FF"/>
                </a:solidFill>
              </a:rPr>
              <a:t>) </a:t>
            </a:r>
            <a:endParaRPr>
              <a:solidFill>
                <a:schemeClr val="dk1"/>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Fill out paperwork. </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In order to make this program as good as possible, we have requested your feedback by filling out a survey at the end of the program. If you haven’t already filled out the consent form, please do it now. It’s fine to get up and then come back once all the paperwork is done. Thank you for helping us in this way.</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Tell them what they’ll get to take home</a:t>
            </a:r>
            <a:r>
              <a:rPr lang="en-GB"/>
              <a:t> </a:t>
            </a:r>
            <a:endParaRPr/>
          </a:p>
          <a:p>
            <a:pPr indent="457200" lvl="0" marL="0" rtl="0" algn="l">
              <a:lnSpc>
                <a:spcPct val="100000"/>
              </a:lnSpc>
              <a:spcBef>
                <a:spcPts val="0"/>
              </a:spcBef>
              <a:spcAft>
                <a:spcPts val="0"/>
              </a:spcAft>
              <a:buSzPts val="1100"/>
              <a:buNone/>
            </a:pPr>
            <a:r>
              <a:rPr lang="en-GB"/>
              <a:t>Please don’t try to take notes. We will be presenting a lot of material today, but we have beautiful panels to accompany our program. We want you to relax and enjoy being here with your baby. At the end of the session, you will get a flyer with a picture of each panel to remind you of everything we spoke about. </a:t>
            </a:r>
            <a:r>
              <a:rPr i="1" lang="en-GB">
                <a:solidFill>
                  <a:srgbClr val="FF00FF"/>
                </a:solidFill>
              </a:rPr>
              <a:t>(You may choose to email these, or they have already been included in the kits. If so, please change the wording here.) </a:t>
            </a:r>
            <a:r>
              <a:rPr lang="en-GB"/>
              <a:t>In addition, you will also be getting a musical instrument to keep, and, an early literacy calendar. I will keep the chat box and this Zoom room open after we’re done, so you welcome to stay and chat with each other for 15 minutes after the session ends.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Mention the kits</a:t>
            </a:r>
            <a:endParaRPr i="1">
              <a:solidFill>
                <a:srgbClr val="FF00FF"/>
              </a:solidFill>
            </a:endParaRPr>
          </a:p>
          <a:p>
            <a:pPr indent="45720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SzPts val="1100"/>
              <a:buNone/>
            </a:pPr>
            <a:r>
              <a:rPr lang="en-GB"/>
              <a:t>Have your kits ready for the session today although we will be putting them aside for now.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Nursing and changing diapers are fine </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Feel free to nurse your baby or change your baby’s diaper during the session. If you are more comfortable turning off your video for that, it’s fine. But remember to turn it back on!</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Don’t wake the baby! </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If your babies are asleep or fall asleep during the program, please don’t wake them up! Sleep is important for their growth and for their health. Just continue singing along with me and continue joining in with the activities. There will be plenty of time for you to share the songs and rhymes with your baby later. Now will be a great opportunity for you to learn them.</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How your baby can participate </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Even though your babies won’t be able to do the activities because they don’t yet have the coordination to move their fingers, clap, or sing along, it’s important for them to see you doing everything. They can participate by exploring the props, even if it’s with their mouths! And, of course, they love watching you.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Be enthusiastic / cell phones away </a:t>
            </a:r>
            <a:endParaRPr i="1">
              <a:solidFill>
                <a:srgbClr val="FF00FF"/>
              </a:solidFill>
            </a:endParaRPr>
          </a:p>
          <a:p>
            <a:pPr indent="45720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SzPts val="1100"/>
              <a:buNone/>
            </a:pPr>
            <a:r>
              <a:rPr lang="en-GB"/>
              <a:t>Parents are their babies’ first teachers. Babies learn the most by imitating the people they love. Your babies will get the most out of this program if you to do all the rhymes and motions with the group in an enthusiastic manner. So, please put your cell phones away or on silent. Your enthusiasm for anything -- a book or toy or a pretty leaf -- teaches your babies that there is a world of things to be interested in. It will encourage them to explore more of the world.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 “The Library Song.” (lyrics are on the panel)</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Here’s a song about the library. The lyrics are on the panel / PowerPoint to help you sing along with me.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Oh, the place for you and the place for me is the local public library.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They have books and things that they lend for free.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It’s the latest, it’s the greatest, it’s the library.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Educational, informational,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Entertainment that’s sensational.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It’s a way of life, it’s for you and me.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It’s the latest, it’s the greatest, it’s the library!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(Dum ba da da da dum, dum dum)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 What songs do you or your baby like most?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 There are four things you can to do build your baby’s brain: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 “Talk, Sing, Share Books, and Play”</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	I’d like to go around the circle now and ask whoever is comfortable to share a bit more about yourself. Can you tell us why you came today, which songs you like most, which songs your baby responds to, or what activities from Hatchlings you plan on repeating at home?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i="1" lang="en-GB">
                <a:solidFill>
                  <a:srgbClr val="FF00FF"/>
                </a:solidFill>
              </a:rPr>
              <a:t>(Pause while anyone who wants to share has a chance to do so.) </a:t>
            </a:r>
            <a:endParaRPr i="1">
              <a:solidFill>
                <a:srgbClr val="FF00FF"/>
              </a:solidFill>
            </a:endParaRPr>
          </a:p>
          <a:p>
            <a:pPr indent="45720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Let’s sing the “Four Practices” song that names all the things you can do to help build your babies brains in many different ways: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Talk, sing, share books and play.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Talk, sing, share books and play.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Talk, sing, share books and play.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Talk, sing, share books and play — Hooray!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Sing it with me! </a:t>
            </a:r>
            <a:r>
              <a:rPr i="1" lang="en-GB">
                <a:solidFill>
                  <a:srgbClr val="FF00FF"/>
                </a:solidFill>
              </a:rPr>
              <a:t>(repeat)</a:t>
            </a:r>
            <a:endParaRPr i="1">
              <a:solidFill>
                <a:srgbClr val="FF00FF"/>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 </a:t>
            </a:r>
            <a:r>
              <a:rPr lang="en-GB"/>
              <a:t>Questions? </a:t>
            </a:r>
            <a:endParaRPr/>
          </a:p>
          <a:p>
            <a:pPr indent="0" lvl="0" marL="0" rtl="0" algn="l">
              <a:lnSpc>
                <a:spcPct val="100000"/>
              </a:lnSpc>
              <a:spcBef>
                <a:spcPts val="0"/>
              </a:spcBef>
              <a:spcAft>
                <a:spcPts val="0"/>
              </a:spcAft>
              <a:buSzPts val="1100"/>
              <a:buNone/>
            </a:pPr>
            <a:r>
              <a:rPr lang="en-GB"/>
              <a:t>• Return the kits &amp; fill out exit surveys </a:t>
            </a:r>
            <a:endParaRPr/>
          </a:p>
          <a:p>
            <a:pPr indent="0" lvl="0" marL="0" rtl="0" algn="l">
              <a:lnSpc>
                <a:spcPct val="100000"/>
              </a:lnSpc>
              <a:spcBef>
                <a:spcPts val="0"/>
              </a:spcBef>
              <a:spcAft>
                <a:spcPts val="0"/>
              </a:spcAft>
              <a:buSzPts val="1100"/>
              <a:buNone/>
            </a:pPr>
            <a:r>
              <a:rPr lang="en-GB"/>
              <a:t>• Take a shaker, a calendar, and a Hatchlings song book </a:t>
            </a:r>
            <a:endParaRPr/>
          </a:p>
          <a:p>
            <a:pPr indent="0" lvl="0" marL="0" rtl="0" algn="l">
              <a:lnSpc>
                <a:spcPct val="100000"/>
              </a:lnSpc>
              <a:spcBef>
                <a:spcPts val="0"/>
              </a:spcBef>
              <a:spcAft>
                <a:spcPts val="0"/>
              </a:spcAft>
              <a:buSzPts val="1100"/>
              <a:buNone/>
            </a:pPr>
            <a:r>
              <a:rPr lang="en-GB"/>
              <a:t>• Group picture time! Be sure your nametag shows. </a:t>
            </a:r>
            <a:endParaRPr/>
          </a:p>
          <a:p>
            <a:pPr indent="0" lvl="0" marL="0" rtl="0" algn="l">
              <a:lnSpc>
                <a:spcPct val="100000"/>
              </a:lnSpc>
              <a:spcBef>
                <a:spcPts val="0"/>
              </a:spcBef>
              <a:spcAft>
                <a:spcPts val="0"/>
              </a:spcAft>
              <a:buSzPts val="1100"/>
              <a:buNone/>
            </a:pPr>
            <a:r>
              <a:rPr lang="en-GB"/>
              <a:t>• Thank you for coming!! We’re glad you were here.</a:t>
            </a:r>
            <a:endParaRPr/>
          </a:p>
          <a:p>
            <a:pPr indent="0" lvl="0" marL="0" rtl="0" algn="l">
              <a:lnSpc>
                <a:spcPct val="100000"/>
              </a:lnSpc>
              <a:spcBef>
                <a:spcPts val="0"/>
              </a:spcBef>
              <a:spcAft>
                <a:spcPts val="0"/>
              </a:spcAft>
              <a:buSzPts val="1100"/>
              <a:buNone/>
            </a:pPr>
            <a:r>
              <a:rPr lang="en-GB"/>
              <a:t>• Please return for sessions 3, and 4.</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Does anyone have any questions? </a:t>
            </a:r>
            <a:r>
              <a:rPr i="1" lang="en-GB">
                <a:solidFill>
                  <a:srgbClr val="FF00FF"/>
                </a:solidFill>
              </a:rPr>
              <a:t>(Pause for question and answer time)</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I hope you found this session fun with lots of good information. Hatchlings II was created especially for new parents and their babies. We will be offering two more sessions at the same time in this location every week for the next two weeks. This is week 2, so please return for sessions 3 &amp; 4!</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Before we end, let’s all get together so we can take a group photo, even if it needs to be socially distanced. </a:t>
            </a:r>
            <a:r>
              <a:rPr i="1" lang="en-GB">
                <a:solidFill>
                  <a:srgbClr val="FF00FF"/>
                </a:solidFill>
              </a:rPr>
              <a:t>(Take a picture, being sure to show name tags)</a:t>
            </a:r>
            <a:r>
              <a:rPr lang="en-GB"/>
              <a:t> </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t/>
            </a:r>
            <a:endParaRPr i="1">
              <a:solidFill>
                <a:srgbClr val="FF00FF"/>
              </a:solidFill>
            </a:endParaRPr>
          </a:p>
          <a:p>
            <a:pPr indent="0" lvl="0" marL="0" rtl="0" algn="l">
              <a:lnSpc>
                <a:spcPct val="100000"/>
              </a:lnSpc>
              <a:spcBef>
                <a:spcPts val="0"/>
              </a:spcBef>
              <a:spcAft>
                <a:spcPts val="0"/>
              </a:spcAft>
              <a:buSzPts val="1100"/>
              <a:buNone/>
            </a:pPr>
            <a:r>
              <a:t/>
            </a:r>
            <a:endParaRPr i="1">
              <a:solidFill>
                <a:srgbClr val="FF00FF"/>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Thank you for coming, see you next week!</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Thanks for coming, everybody!</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(Try to say a personalized good-bye to everyone individually after the picture taking. Use the name tags to say both the parent’s name and the baby’s name as you are saying “Goodbye” to them.) </a:t>
            </a:r>
            <a:r>
              <a:rPr lang="en-GB"/>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“If you’re happy and you know it, clap your hands.” </a:t>
            </a:r>
            <a:endParaRPr/>
          </a:p>
          <a:p>
            <a:pPr indent="0" lvl="0" marL="0" rtl="0" algn="l">
              <a:lnSpc>
                <a:spcPct val="100000"/>
              </a:lnSpc>
              <a:spcBef>
                <a:spcPts val="0"/>
              </a:spcBef>
              <a:spcAft>
                <a:spcPts val="0"/>
              </a:spcAft>
              <a:buSzPts val="1100"/>
              <a:buNone/>
            </a:pPr>
            <a:r>
              <a:rPr lang="en-GB"/>
              <a:t>• “Since I love you very much I’ll give a kiss” </a:t>
            </a:r>
            <a:endParaRPr/>
          </a:p>
          <a:p>
            <a:pPr indent="0" lvl="0" marL="0" rtl="0" algn="l">
              <a:lnSpc>
                <a:spcPct val="100000"/>
              </a:lnSpc>
              <a:spcBef>
                <a:spcPts val="0"/>
              </a:spcBef>
              <a:spcAft>
                <a:spcPts val="0"/>
              </a:spcAft>
              <a:buSzPts val="1100"/>
              <a:buNone/>
            </a:pPr>
            <a:r>
              <a:rPr lang="en-GB"/>
              <a:t>• Research: Babies hear words while they are still in the womb. </a:t>
            </a:r>
            <a:endParaRPr/>
          </a:p>
          <a:p>
            <a:pPr indent="0" lvl="0" marL="0" rtl="0" algn="l">
              <a:lnSpc>
                <a:spcPct val="100000"/>
              </a:lnSpc>
              <a:spcBef>
                <a:spcPts val="0"/>
              </a:spcBef>
              <a:spcAft>
                <a:spcPts val="0"/>
              </a:spcAft>
              <a:buSzPts val="1100"/>
              <a:buNone/>
            </a:pPr>
            <a:r>
              <a:rPr lang="en-GB"/>
              <a:t>• Back and forth conversations are the best. Your voice is their favorite sound. </a:t>
            </a:r>
            <a:endParaRPr/>
          </a:p>
          <a:p>
            <a:pPr indent="0" lvl="0" marL="0" rtl="0" algn="l">
              <a:lnSpc>
                <a:spcPct val="100000"/>
              </a:lnSpc>
              <a:spcBef>
                <a:spcPts val="0"/>
              </a:spcBef>
              <a:spcAft>
                <a:spcPts val="0"/>
              </a:spcAft>
              <a:buSzPts val="1100"/>
              <a:buNone/>
            </a:pPr>
            <a:r>
              <a:rPr lang="en-GB"/>
              <a:t>• Research: Cell phones can interrupt learning! </a:t>
            </a:r>
            <a:endParaRPr/>
          </a:p>
          <a:p>
            <a:pPr indent="0" lvl="0" marL="0" rtl="0" algn="l">
              <a:lnSpc>
                <a:spcPct val="100000"/>
              </a:lnSpc>
              <a:spcBef>
                <a:spcPts val="0"/>
              </a:spcBef>
              <a:spcAft>
                <a:spcPts val="0"/>
              </a:spcAft>
              <a:buSzPts val="1100"/>
              <a:buNone/>
            </a:pPr>
            <a:r>
              <a:rPr lang="en-GB"/>
              <a:t>• Singing, talking, and sharing books with babies builds their brains and their language skills</a:t>
            </a:r>
            <a:endParaRPr/>
          </a:p>
          <a:p>
            <a:pPr indent="0" lvl="0" marL="0" rtl="0" algn="l">
              <a:lnSpc>
                <a:spcPct val="100000"/>
              </a:lnSpc>
              <a:spcBef>
                <a:spcPts val="0"/>
              </a:spcBef>
              <a:spcAft>
                <a:spcPts val="0"/>
              </a:spcAft>
              <a:buSzPts val="1100"/>
              <a:buNone/>
            </a:pPr>
            <a:r>
              <a:rPr lang="en-GB"/>
              <a:t>• “Old Mother Goose when she wanted to wander, would fly through the air on a very fine gander.” (Parents can pick up baby and lift him/her in an arc over their head during this rhyme – in case you want to illustrate it.)</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Since I am so happy to see you, let’s sing the first verse of “If You’re Happy and You Know it Clap Your Hands.” Stretch out your legs in front of you, and lie your baby on your legs, facing up. Or, just put your baby on your lap, facing you. Look at your baby and smile as you sing. Clap your hands gently and slowly so your baby can watch. Try to clap extra quietly so we don’t startle any of the sleepy babies. Try doing a two-fingered clap like this.</a:t>
            </a:r>
            <a:r>
              <a:rPr i="1" lang="en-GB">
                <a:solidFill>
                  <a:srgbClr val="FF00FF"/>
                </a:solidFill>
              </a:rPr>
              <a:t> (Demonstrate)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If you’re happy and you know it, clap your hands. </a:t>
            </a:r>
            <a:endParaRPr/>
          </a:p>
          <a:p>
            <a:pPr indent="457200" lvl="0" marL="0" rtl="0" algn="l">
              <a:lnSpc>
                <a:spcPct val="100000"/>
              </a:lnSpc>
              <a:spcBef>
                <a:spcPts val="0"/>
              </a:spcBef>
              <a:spcAft>
                <a:spcPts val="0"/>
              </a:spcAft>
              <a:buSzPts val="1100"/>
              <a:buNone/>
            </a:pPr>
            <a:r>
              <a:rPr lang="en-GB"/>
              <a:t>If you’re happy and you know it clap your hands. </a:t>
            </a:r>
            <a:endParaRPr/>
          </a:p>
          <a:p>
            <a:pPr indent="457200" lvl="0" marL="0" rtl="0" algn="l">
              <a:lnSpc>
                <a:spcPct val="100000"/>
              </a:lnSpc>
              <a:spcBef>
                <a:spcPts val="0"/>
              </a:spcBef>
              <a:spcAft>
                <a:spcPts val="0"/>
              </a:spcAft>
              <a:buSzPts val="1100"/>
              <a:buNone/>
            </a:pPr>
            <a:r>
              <a:rPr lang="en-GB"/>
              <a:t>If you’re happy and you know it </a:t>
            </a:r>
            <a:endParaRPr/>
          </a:p>
          <a:p>
            <a:pPr indent="457200" lvl="0" marL="0" rtl="0" algn="l">
              <a:lnSpc>
                <a:spcPct val="100000"/>
              </a:lnSpc>
              <a:spcBef>
                <a:spcPts val="0"/>
              </a:spcBef>
              <a:spcAft>
                <a:spcPts val="0"/>
              </a:spcAft>
              <a:buSzPts val="1100"/>
              <a:buNone/>
            </a:pPr>
            <a:r>
              <a:rPr lang="en-GB"/>
              <a:t>and you really want to show it, </a:t>
            </a:r>
            <a:endParaRPr/>
          </a:p>
          <a:p>
            <a:pPr indent="457200" lvl="0" marL="0" rtl="0" algn="l">
              <a:lnSpc>
                <a:spcPct val="100000"/>
              </a:lnSpc>
              <a:spcBef>
                <a:spcPts val="0"/>
              </a:spcBef>
              <a:spcAft>
                <a:spcPts val="0"/>
              </a:spcAft>
              <a:buSzPts val="1100"/>
              <a:buNone/>
            </a:pPr>
            <a:r>
              <a:rPr lang="en-GB"/>
              <a:t>if you’re happy and you know it clap your hands.</a:t>
            </a:r>
            <a:endParaRPr/>
          </a:p>
          <a:p>
            <a:pPr indent="45720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Now let’s change the words to “Since I love you very much I’ll give a kiss.”</a:t>
            </a:r>
            <a:r>
              <a:rPr lang="en-GB">
                <a:solidFill>
                  <a:srgbClr val="FF00FF"/>
                </a:solidFill>
                <a:highlight>
                  <a:schemeClr val="lt1"/>
                </a:highlight>
              </a:rPr>
              <a:t> </a:t>
            </a:r>
            <a:r>
              <a:rPr i="1" lang="en-GB">
                <a:solidFill>
                  <a:srgbClr val="FF00FF"/>
                </a:solidFill>
                <a:highlight>
                  <a:schemeClr val="lt1"/>
                </a:highlight>
              </a:rPr>
              <a:t>(Sing another verse)</a:t>
            </a:r>
            <a:endParaRPr i="1">
              <a:solidFill>
                <a:srgbClr val="FF00FF"/>
              </a:solidFill>
              <a:highlight>
                <a:schemeClr val="lt1"/>
              </a:highlight>
            </a:endParaRPr>
          </a:p>
          <a:p>
            <a:pPr indent="457200" lvl="0" marL="0" rtl="0" algn="l">
              <a:lnSpc>
                <a:spcPct val="100000"/>
              </a:lnSpc>
              <a:spcBef>
                <a:spcPts val="0"/>
              </a:spcBef>
              <a:spcAft>
                <a:spcPts val="0"/>
              </a:spcAft>
              <a:buSzPts val="1100"/>
              <a:buNone/>
            </a:pPr>
            <a:r>
              <a:t/>
            </a:r>
            <a:endParaRPr i="1">
              <a:solidFill>
                <a:srgbClr val="FF00FF"/>
              </a:solidFill>
              <a:highlight>
                <a:schemeClr val="lt1"/>
              </a:highlight>
            </a:endParaRPr>
          </a:p>
          <a:p>
            <a:pPr indent="457200" lvl="0" marL="0" rtl="0" algn="l">
              <a:lnSpc>
                <a:spcPct val="100000"/>
              </a:lnSpc>
              <a:spcBef>
                <a:spcPts val="0"/>
              </a:spcBef>
              <a:spcAft>
                <a:spcPts val="0"/>
              </a:spcAft>
              <a:buSzPts val="1100"/>
              <a:buNone/>
            </a:pPr>
            <a:r>
              <a:rPr lang="en-GB"/>
              <a:t>Since I love you very much I’ll give a kiss. </a:t>
            </a:r>
            <a:endParaRPr/>
          </a:p>
          <a:p>
            <a:pPr indent="457200" lvl="0" marL="0" rtl="0" algn="l">
              <a:lnSpc>
                <a:spcPct val="100000"/>
              </a:lnSpc>
              <a:spcBef>
                <a:spcPts val="0"/>
              </a:spcBef>
              <a:spcAft>
                <a:spcPts val="0"/>
              </a:spcAft>
              <a:buSzPts val="1100"/>
              <a:buNone/>
            </a:pPr>
            <a:r>
              <a:rPr lang="en-GB"/>
              <a:t>Since I love you very much I’ll give you a kiss. </a:t>
            </a:r>
            <a:endParaRPr/>
          </a:p>
          <a:p>
            <a:pPr indent="457200" lvl="0" marL="0" rtl="0" algn="l">
              <a:lnSpc>
                <a:spcPct val="100000"/>
              </a:lnSpc>
              <a:spcBef>
                <a:spcPts val="0"/>
              </a:spcBef>
              <a:spcAft>
                <a:spcPts val="0"/>
              </a:spcAft>
              <a:buSzPts val="1100"/>
              <a:buNone/>
            </a:pPr>
            <a:r>
              <a:rPr lang="en-GB"/>
              <a:t>Since I love you, love you, love you, </a:t>
            </a:r>
            <a:endParaRPr/>
          </a:p>
          <a:p>
            <a:pPr indent="457200" lvl="0" marL="0" rtl="0" algn="l">
              <a:lnSpc>
                <a:spcPct val="100000"/>
              </a:lnSpc>
              <a:spcBef>
                <a:spcPts val="0"/>
              </a:spcBef>
              <a:spcAft>
                <a:spcPts val="0"/>
              </a:spcAft>
              <a:buSzPts val="1100"/>
              <a:buNone/>
            </a:pPr>
            <a:r>
              <a:rPr lang="en-GB"/>
              <a:t>and I’m always thinking of you, </a:t>
            </a:r>
            <a:endParaRPr/>
          </a:p>
          <a:p>
            <a:pPr indent="457200" lvl="0" marL="0" rtl="0" algn="l">
              <a:lnSpc>
                <a:spcPct val="100000"/>
              </a:lnSpc>
              <a:spcBef>
                <a:spcPts val="0"/>
              </a:spcBef>
              <a:spcAft>
                <a:spcPts val="0"/>
              </a:spcAft>
              <a:buSzPts val="1100"/>
              <a:buNone/>
            </a:pPr>
            <a:r>
              <a:rPr lang="en-GB"/>
              <a:t>Since I love you very much I’ll give it a kiss.</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And again! </a:t>
            </a:r>
            <a:r>
              <a:rPr i="1" lang="en-GB">
                <a:solidFill>
                  <a:srgbClr val="FF00FF"/>
                </a:solidFill>
              </a:rPr>
              <a:t>(Sing once again)</a:t>
            </a:r>
            <a:r>
              <a:rPr lang="en-GB"/>
              <a:t>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Did anyone here attend our “Hatchlings: Ready to Hatch” program for pregnant parents? </a:t>
            </a:r>
            <a:r>
              <a:rPr i="1" lang="en-GB">
                <a:solidFill>
                  <a:srgbClr val="FF00FF"/>
                </a:solidFill>
              </a:rPr>
              <a:t>(Pause for answers. Whenever anyone answers in the affirmative, give a positive response such as “Great, good, wonderful.”) </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Although you don’t need to have attended The “Ready to Hatch” session to join in today, it is a great introduction to the way babies learn from the world around them. Having a strong language base is key to helping a child to become a good reader.</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We are offering Hatchlings to give you lots of songs, rhymes, games, and playful ways to share books with your children, even when they’re tiny. By learning them here and then continuing to share them at home with your babies, you will be helping them build their brains and their language skills at the same time. It’s even better if you do it with them every day!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This does not mean just talking aloud and expecting your baby to listen and learn. Back and forth conversations - starting at birth when your baby says “Ahhhh” and you say “Ahhh” back while looking directly into baby’s eyes with a smile on your face — is the best way to foster language learning. The best way to build vocabulary is not through using flash cards, not having the radio blasting all the time, but direct verbal interaction with the people they love most - YOU!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Babies love back-and-forth conversations, even if your baby can’t properly talk yet. You may say “Good morning!” to your baby. By 3 months old, your baby may coo back at you. When  you and your baby are having a “chat,” you’ll be speaking English. They’ll be speaking baby talk, but it doesn’t matter. Back and forth conversations are fun and they help to build your baby’s communication skills.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If you talk to your babies a lot, they will hear many words, including different types of words: nouns, verbs, adjectives, and adverbs. All of these introduce your babies to how our language is put together. Their brains readily soak up all the words. The storehouse of words will help them later on with reading, learning, and school in general.</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Babies learn best when they are happy and know that you are paying attention to them. In one scientific study, parents were asked to teach their two year olds some new words. While doing this, their cell phones rang. When the parents ignored the ringing and continued in their conversations, the children learned the word. When the parents answered the phone (even though they did not speak for long and went back to the activity), the children did not learn the new words. That’s another reason we asked you to mute or turn off your cell phones while you are here!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During the rest of the program, I will recite each rhyme twice. The first time you can listen; the second time, recite the rhyme along with me. If you already know the rhyme, please feel free to say it both times.</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Old Mother Goose when she wanted to wander </a:t>
            </a:r>
            <a:endParaRPr/>
          </a:p>
          <a:p>
            <a:pPr indent="457200" lvl="0" marL="0" rtl="0" algn="l">
              <a:lnSpc>
                <a:spcPct val="100000"/>
              </a:lnSpc>
              <a:spcBef>
                <a:spcPts val="0"/>
              </a:spcBef>
              <a:spcAft>
                <a:spcPts val="0"/>
              </a:spcAft>
              <a:buSzPts val="1100"/>
              <a:buNone/>
            </a:pPr>
            <a:r>
              <a:rPr lang="en-GB"/>
              <a:t>would fly through the air on her very fine gander.</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If your babies are awake and up for it, pick them up and move them with me as we recite the rhyme again. </a:t>
            </a:r>
            <a:r>
              <a:rPr i="1" lang="en-GB">
                <a:solidFill>
                  <a:srgbClr val="FF00FF"/>
                </a:solidFill>
              </a:rPr>
              <a:t>(demonstrate using a doll)</a:t>
            </a:r>
            <a:endParaRPr i="1">
              <a:solidFill>
                <a:srgbClr val="FF00FF"/>
              </a:solidFill>
            </a:endParaRPr>
          </a:p>
          <a:p>
            <a:pPr indent="45720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SzPts val="1100"/>
              <a:buNone/>
            </a:pPr>
            <a:r>
              <a:rPr i="1" lang="en-GB">
                <a:solidFill>
                  <a:srgbClr val="FF00FF"/>
                </a:solidFill>
              </a:rPr>
              <a:t>Repeat</a:t>
            </a:r>
            <a:endParaRPr i="1">
              <a:solidFill>
                <a:srgbClr val="FF00F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Did you use </a:t>
            </a:r>
            <a:r>
              <a:rPr i="1" lang="en-GB"/>
              <a:t>Hello, My World</a:t>
            </a:r>
            <a:r>
              <a:rPr lang="en-GB"/>
              <a:t> or have Tummy time last week? </a:t>
            </a:r>
            <a:endParaRPr/>
          </a:p>
          <a:p>
            <a:pPr indent="0" lvl="0" marL="0" rtl="0" algn="l">
              <a:lnSpc>
                <a:spcPct val="100000"/>
              </a:lnSpc>
              <a:spcBef>
                <a:spcPts val="0"/>
              </a:spcBef>
              <a:spcAft>
                <a:spcPts val="0"/>
              </a:spcAft>
              <a:buSzPts val="1100"/>
              <a:buNone/>
            </a:pPr>
            <a:r>
              <a:rPr lang="en-GB"/>
              <a:t>• Tummy time should always be supervised by an adult. </a:t>
            </a:r>
            <a:endParaRPr/>
          </a:p>
          <a:p>
            <a:pPr indent="0" lvl="0" marL="0" rtl="0" algn="l">
              <a:lnSpc>
                <a:spcPct val="100000"/>
              </a:lnSpc>
              <a:spcBef>
                <a:spcPts val="0"/>
              </a:spcBef>
              <a:spcAft>
                <a:spcPts val="0"/>
              </a:spcAft>
              <a:buSzPts val="1100"/>
              <a:buNone/>
            </a:pPr>
            <a:r>
              <a:rPr lang="en-GB"/>
              <a:t>• The safest way for babies to sleep is on their backs. </a:t>
            </a:r>
            <a:endParaRPr/>
          </a:p>
          <a:p>
            <a:pPr indent="0" lvl="0" marL="0" rtl="0" algn="l">
              <a:lnSpc>
                <a:spcPct val="100000"/>
              </a:lnSpc>
              <a:spcBef>
                <a:spcPts val="0"/>
              </a:spcBef>
              <a:spcAft>
                <a:spcPts val="0"/>
              </a:spcAft>
              <a:buSzPts val="1100"/>
              <a:buNone/>
            </a:pPr>
            <a:r>
              <a:rPr lang="en-GB"/>
              <a:t>• Two month olds enjoy looking at faces </a:t>
            </a:r>
            <a:endParaRPr/>
          </a:p>
          <a:p>
            <a:pPr indent="0" lvl="0" marL="0" rtl="0" algn="l">
              <a:lnSpc>
                <a:spcPct val="100000"/>
              </a:lnSpc>
              <a:spcBef>
                <a:spcPts val="0"/>
              </a:spcBef>
              <a:spcAft>
                <a:spcPts val="0"/>
              </a:spcAft>
              <a:buSzPts val="1100"/>
              <a:buNone/>
            </a:pPr>
            <a:r>
              <a:rPr lang="en-GB"/>
              <a:t>• “If you’re sleepy and you know it, give a yawn.” </a:t>
            </a:r>
            <a:endParaRPr/>
          </a:p>
          <a:p>
            <a:pPr indent="0" lvl="0" marL="0" rtl="0" algn="l">
              <a:lnSpc>
                <a:spcPct val="100000"/>
              </a:lnSpc>
              <a:spcBef>
                <a:spcPts val="0"/>
              </a:spcBef>
              <a:spcAft>
                <a:spcPts val="0"/>
              </a:spcAft>
              <a:buSzPts val="1100"/>
              <a:buNone/>
            </a:pPr>
            <a:r>
              <a:rPr lang="en-GB"/>
              <a:t>• Share books with your baby by talking, singing, or playing, or asking questions. </a:t>
            </a:r>
            <a:endParaRPr/>
          </a:p>
          <a:p>
            <a:pPr indent="0" lvl="0" marL="0" rtl="0" algn="l">
              <a:lnSpc>
                <a:spcPct val="100000"/>
              </a:lnSpc>
              <a:spcBef>
                <a:spcPts val="0"/>
              </a:spcBef>
              <a:spcAft>
                <a:spcPts val="0"/>
              </a:spcAft>
              <a:buSzPts val="1100"/>
              <a:buNone/>
            </a:pPr>
            <a:r>
              <a:rPr lang="en-GB"/>
              <a:t>• If baby responds, repeat the response and add on to it.</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a:t>
            </a:r>
            <a:r>
              <a:rPr i="1" lang="en-GB">
                <a:solidFill>
                  <a:srgbClr val="FF00FF"/>
                </a:solidFill>
              </a:rPr>
              <a:t>Hold up a copy of the book “Happy Baby.” </a:t>
            </a:r>
            <a:endParaRPr i="1">
              <a:solidFill>
                <a:srgbClr val="FF00FF"/>
              </a:solidFill>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Last week, I showed you this book, </a:t>
            </a:r>
            <a:r>
              <a:rPr i="1" lang="en-GB"/>
              <a:t>Happy Baby.</a:t>
            </a:r>
            <a:r>
              <a:rPr lang="en-GB"/>
              <a:t> We talked about the black and white illustrations and mentioned that newborns enjoy high contrast pictures. We also spoke about the importance of Tummy Time. Did anyone try opening up the book you received,</a:t>
            </a:r>
            <a:r>
              <a:rPr i="1" lang="en-GB"/>
              <a:t> Hello, My World</a:t>
            </a:r>
            <a:r>
              <a:rPr lang="en-GB"/>
              <a:t>, and putting your baby on a blanket to look at the pictures? </a:t>
            </a:r>
            <a:r>
              <a:rPr i="1" lang="en-GB">
                <a:solidFill>
                  <a:srgbClr val="FF00FF"/>
                </a:solidFill>
              </a:rPr>
              <a:t>(Pause for answers)</a:t>
            </a:r>
            <a:r>
              <a:rPr lang="en-GB"/>
              <a:t> What happened? </a:t>
            </a:r>
            <a:r>
              <a:rPr i="1" lang="en-GB">
                <a:solidFill>
                  <a:srgbClr val="FF00FF"/>
                </a:solidFill>
                <a:highlight>
                  <a:schemeClr val="lt1"/>
                </a:highlight>
              </a:rPr>
              <a:t>(Pause for answers)</a:t>
            </a:r>
            <a:r>
              <a:rPr lang="en-GB">
                <a:solidFill>
                  <a:srgbClr val="FF00FF"/>
                </a:solidFill>
                <a:highlight>
                  <a:schemeClr val="lt1"/>
                </a:highlight>
              </a:rPr>
              <a:t> </a:t>
            </a:r>
            <a:endParaRPr>
              <a:solidFill>
                <a:srgbClr val="FF00FF"/>
              </a:solidFill>
              <a:highlight>
                <a:schemeClr val="lt1"/>
              </a:highlight>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It’s best to try Tummy Time when your baby seems most happy. At the beginning, just do it for a few minutes. You can eventually work up to an hour a day.  Instead of putting your baby on a blanket on the floor, you can also lie down and place your baby on your tummy or chest. Hold your baby firmly for safety, but enjoy looking at each other eye-to-eye. If your baby falls asleep during Tummy Time, turn him or her over. The safest way for babies to sleep is on their backs. This applies to nap time as well as bedtime.</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In fact, here’s a reminder for avoiding SIDS </a:t>
            </a:r>
            <a:r>
              <a:rPr i="1" lang="en-GB">
                <a:solidFill>
                  <a:srgbClr val="FF00FF"/>
                </a:solidFill>
              </a:rPr>
              <a:t>(Sudden Infant Death Syndrome)</a:t>
            </a:r>
            <a:r>
              <a:rPr lang="en-GB"/>
              <a:t>. To keep babies safe when they are sleeping, they should be: </a:t>
            </a:r>
            <a:endParaRPr/>
          </a:p>
          <a:p>
            <a:pPr indent="457200" lvl="0" marL="0" rtl="0" algn="l">
              <a:lnSpc>
                <a:spcPct val="100000"/>
              </a:lnSpc>
              <a:spcBef>
                <a:spcPts val="0"/>
              </a:spcBef>
              <a:spcAft>
                <a:spcPts val="0"/>
              </a:spcAft>
              <a:buSzPts val="1100"/>
              <a:buNone/>
            </a:pPr>
            <a:r>
              <a:rPr lang="en-GB"/>
              <a:t>• On their backs </a:t>
            </a:r>
            <a:endParaRPr/>
          </a:p>
          <a:p>
            <a:pPr indent="457200" lvl="0" marL="0" rtl="0" algn="l">
              <a:lnSpc>
                <a:spcPct val="100000"/>
              </a:lnSpc>
              <a:spcBef>
                <a:spcPts val="0"/>
              </a:spcBef>
              <a:spcAft>
                <a:spcPts val="0"/>
              </a:spcAft>
              <a:buSzPts val="1100"/>
              <a:buNone/>
            </a:pPr>
            <a:r>
              <a:rPr lang="en-GB"/>
              <a:t>• In their own cribs or bassinets </a:t>
            </a:r>
            <a:endParaRPr/>
          </a:p>
          <a:p>
            <a:pPr indent="457200" lvl="0" marL="0" rtl="0" algn="l">
              <a:lnSpc>
                <a:spcPct val="100000"/>
              </a:lnSpc>
              <a:spcBef>
                <a:spcPts val="0"/>
              </a:spcBef>
              <a:spcAft>
                <a:spcPts val="0"/>
              </a:spcAft>
              <a:buSzPts val="1100"/>
              <a:buNone/>
            </a:pPr>
            <a:r>
              <a:rPr lang="en-GB"/>
              <a:t>• On a firm surface. If it is a crib, it should have a tight-fitting sheet. </a:t>
            </a:r>
            <a:endParaRPr/>
          </a:p>
          <a:p>
            <a:pPr indent="457200" lvl="0" marL="0" rtl="0" algn="l">
              <a:lnSpc>
                <a:spcPct val="100000"/>
              </a:lnSpc>
              <a:spcBef>
                <a:spcPts val="0"/>
              </a:spcBef>
              <a:spcAft>
                <a:spcPts val="0"/>
              </a:spcAft>
              <a:buSzPts val="1100"/>
              <a:buNone/>
            </a:pPr>
            <a:r>
              <a:rPr lang="en-GB"/>
              <a:t>• With nothing in the bed with them -- no stuffed animals or toys, no fluffy blankets or quilts, no side bumpers.</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When babies see the world for the first time, they can’t see as well as older children or adults. They can see objects 8 to 10 inches from their face or the distance to the parent’s face. They see what is right in front of them, but not what is on the side, like when they are their waving hands. As they grow, their eyes start working together and they see more clearly and broadly. By two months old, they are already looking at faces longer than they look at objects, and they prefer smiling faces over faces without expression. Babies develop at different rates, but generally babies don’t coo when talked to until three months of age and laughing doesn’t come until four months of age. They still like looking at smiles, though.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By two months old, I might display the other side of </a:t>
            </a:r>
            <a:r>
              <a:rPr i="1" lang="en-GB"/>
              <a:t>Happy Baby</a:t>
            </a:r>
            <a:r>
              <a:rPr lang="en-GB"/>
              <a:t>, with the colorful faces of children. </a:t>
            </a:r>
            <a:r>
              <a:rPr i="1" lang="en-GB">
                <a:solidFill>
                  <a:srgbClr val="FF00FF"/>
                </a:solidFill>
              </a:rPr>
              <a:t>(Show this)</a:t>
            </a:r>
            <a:r>
              <a:rPr lang="en-GB"/>
              <a:t> One of the faces is made of reflective material, so babies looking at it will see their own faces! You can talk, sing or play with any pictures when sharing them.  For instance, if looking at the first picture you can say, “It must be lunchtime." </a:t>
            </a:r>
            <a:r>
              <a:rPr i="1" lang="en-GB">
                <a:solidFill>
                  <a:srgbClr val="FF00FF"/>
                </a:solidFill>
              </a:rPr>
              <a:t>(It must be lunchtime!) </a:t>
            </a:r>
            <a:r>
              <a:rPr lang="en-GB"/>
              <a:t>"Spoon. Here is a spoon."</a:t>
            </a:r>
            <a:r>
              <a:rPr i="1" lang="en-GB">
                <a:solidFill>
                  <a:srgbClr val="FF00FF"/>
                </a:solidFill>
              </a:rPr>
              <a:t> (point to the spoon)</a:t>
            </a:r>
            <a:r>
              <a:rPr lang="en-GB"/>
              <a:t> "What could be on the spoon..." and so on.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Try singing about the pictures instead of talking about them. Today, we sang, “If you’re happy and you know it.” We could sing that again and point to a picture of the happy sun in Hello, My World. But let’s sing “If you’re sleepy and you know it give a yawn,” while pointing to the sleeping moon on the last page.</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If you’re sleepy and you know it, give a yawn. </a:t>
            </a:r>
            <a:endParaRPr/>
          </a:p>
          <a:p>
            <a:pPr indent="457200" lvl="0" marL="0" rtl="0" algn="l">
              <a:lnSpc>
                <a:spcPct val="100000"/>
              </a:lnSpc>
              <a:spcBef>
                <a:spcPts val="0"/>
              </a:spcBef>
              <a:spcAft>
                <a:spcPts val="0"/>
              </a:spcAft>
              <a:buSzPts val="1100"/>
              <a:buNone/>
            </a:pPr>
            <a:r>
              <a:rPr lang="en-GB"/>
              <a:t>If you’re sleepy and you know it, give a yawn. </a:t>
            </a:r>
            <a:endParaRPr/>
          </a:p>
          <a:p>
            <a:pPr indent="457200" lvl="0" marL="0" rtl="0" algn="l">
              <a:lnSpc>
                <a:spcPct val="100000"/>
              </a:lnSpc>
              <a:spcBef>
                <a:spcPts val="0"/>
              </a:spcBef>
              <a:spcAft>
                <a:spcPts val="0"/>
              </a:spcAft>
              <a:buSzPts val="1100"/>
              <a:buNone/>
            </a:pPr>
            <a:r>
              <a:rPr lang="en-GB"/>
              <a:t>If you’re sleepy and you know it and you really want to show it, </a:t>
            </a:r>
            <a:endParaRPr/>
          </a:p>
          <a:p>
            <a:pPr indent="457200" lvl="0" marL="0" rtl="0" algn="l">
              <a:lnSpc>
                <a:spcPct val="100000"/>
              </a:lnSpc>
              <a:spcBef>
                <a:spcPts val="0"/>
              </a:spcBef>
              <a:spcAft>
                <a:spcPts val="0"/>
              </a:spcAft>
              <a:buSzPts val="1100"/>
              <a:buNone/>
            </a:pPr>
            <a:r>
              <a:rPr lang="en-GB"/>
              <a:t>if you’re sleepy and you know it, give a yawn.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You can play games with the illustrations. When asking your baby a question, wait for an answer, repeat your baby’s answer and continue. You can look at the picture of clouds and ask, “Is it raining?” If your baby says, “Gaa gaa,” smile back at your baby. Repeat what your baby said and add on to it: “Gaa, gaa… Clouds and rain, I see clouds and rain. It looks like it's raining!”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Please take your books out of your kits. Choose a page, any page, to show to your baby, and talk about it, sing about it, or play with it together for a couple of minutes. </a:t>
            </a:r>
            <a:r>
              <a:rPr i="1" lang="en-GB">
                <a:solidFill>
                  <a:srgbClr val="FF00FF"/>
                </a:solidFill>
              </a:rPr>
              <a:t>(Give 2-3 minutes for parents to talk about the pictures with their babies. When time is up, continue talking)</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Smiling at your baby is very important. </a:t>
            </a:r>
            <a:endParaRPr/>
          </a:p>
          <a:p>
            <a:pPr indent="0" lvl="0" marL="0" rtl="0" algn="l">
              <a:lnSpc>
                <a:spcPct val="100000"/>
              </a:lnSpc>
              <a:spcBef>
                <a:spcPts val="0"/>
              </a:spcBef>
              <a:spcAft>
                <a:spcPts val="0"/>
              </a:spcAft>
              <a:buSzPts val="1100"/>
              <a:buNone/>
            </a:pPr>
            <a:r>
              <a:rPr lang="en-GB"/>
              <a:t>• “I’ve Got Something in My Pocket” </a:t>
            </a:r>
            <a:endParaRPr/>
          </a:p>
          <a:p>
            <a:pPr indent="0" lvl="0" marL="0" rtl="0" algn="l">
              <a:lnSpc>
                <a:spcPct val="100000"/>
              </a:lnSpc>
              <a:spcBef>
                <a:spcPts val="0"/>
              </a:spcBef>
              <a:spcAft>
                <a:spcPts val="0"/>
              </a:spcAft>
              <a:buSzPts val="1100"/>
              <a:buNone/>
            </a:pPr>
            <a:r>
              <a:rPr lang="en-GB"/>
              <a:t>• “Books Away” </a:t>
            </a:r>
            <a:endParaRPr/>
          </a:p>
          <a:p>
            <a:pPr indent="0" lvl="0" marL="0" rtl="0" algn="l">
              <a:lnSpc>
                <a:spcPct val="100000"/>
              </a:lnSpc>
              <a:spcBef>
                <a:spcPts val="0"/>
              </a:spcBef>
              <a:spcAft>
                <a:spcPts val="0"/>
              </a:spcAft>
              <a:buSzPts val="1100"/>
              <a:buNone/>
            </a:pPr>
            <a:r>
              <a:rPr lang="en-GB"/>
              <a:t>• Sing about sizes and show them at the same time. </a:t>
            </a:r>
            <a:endParaRPr/>
          </a:p>
          <a:p>
            <a:pPr indent="0" lvl="0" marL="0" rtl="0" algn="l">
              <a:lnSpc>
                <a:spcPct val="100000"/>
              </a:lnSpc>
              <a:spcBef>
                <a:spcPts val="0"/>
              </a:spcBef>
              <a:spcAft>
                <a:spcPts val="0"/>
              </a:spcAft>
              <a:buSzPts val="1100"/>
              <a:buNone/>
            </a:pPr>
            <a:r>
              <a:rPr lang="en-GB"/>
              <a:t>• “This Is Big, Big, Big” </a:t>
            </a:r>
            <a:endParaRPr/>
          </a:p>
          <a:p>
            <a:pPr indent="0" lvl="0" marL="0" rtl="0" algn="l">
              <a:lnSpc>
                <a:spcPct val="100000"/>
              </a:lnSpc>
              <a:spcBef>
                <a:spcPts val="0"/>
              </a:spcBef>
              <a:spcAft>
                <a:spcPts val="0"/>
              </a:spcAft>
              <a:buSzPts val="1100"/>
              <a:buNone/>
            </a:pPr>
            <a:r>
              <a:rPr lang="en-GB"/>
              <a:t>• Name body parts and movements: • “We Clap Our Hands Together” </a:t>
            </a:r>
            <a:endParaRPr/>
          </a:p>
          <a:p>
            <a:pPr indent="0" lvl="0" marL="0" rtl="0" algn="l">
              <a:lnSpc>
                <a:spcPct val="100000"/>
              </a:lnSpc>
              <a:spcBef>
                <a:spcPts val="0"/>
              </a:spcBef>
              <a:spcAft>
                <a:spcPts val="0"/>
              </a:spcAft>
              <a:buSzPts val="1100"/>
              <a:buNone/>
            </a:pPr>
            <a:r>
              <a:rPr lang="en-GB"/>
              <a:t>• Game: Peek-a-boo is a fun way to distract your baby</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Since babies get great delight when they look at your face, especially when you look directly back at them and smile, let’s show our babies the picture of the smiling child and sing the song we introduced last week, “I’ve Got Something in My Pocket”: </a:t>
            </a:r>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I’ve got something in my pocket, </a:t>
            </a:r>
            <a:endParaRPr/>
          </a:p>
          <a:p>
            <a:pPr indent="457200" lvl="0" marL="0" rtl="0" algn="l">
              <a:lnSpc>
                <a:spcPct val="100000"/>
              </a:lnSpc>
              <a:spcBef>
                <a:spcPts val="0"/>
              </a:spcBef>
              <a:spcAft>
                <a:spcPts val="0"/>
              </a:spcAft>
              <a:buSzPts val="1100"/>
              <a:buNone/>
            </a:pPr>
            <a:r>
              <a:rPr lang="en-GB"/>
              <a:t>it belongs across my face. </a:t>
            </a:r>
            <a:endParaRPr/>
          </a:p>
          <a:p>
            <a:pPr indent="457200" lvl="0" marL="0" rtl="0" algn="l">
              <a:lnSpc>
                <a:spcPct val="100000"/>
              </a:lnSpc>
              <a:spcBef>
                <a:spcPts val="0"/>
              </a:spcBef>
              <a:spcAft>
                <a:spcPts val="0"/>
              </a:spcAft>
              <a:buSzPts val="1100"/>
              <a:buNone/>
            </a:pPr>
            <a:r>
              <a:rPr lang="en-GB"/>
              <a:t>I keep it very close at hand, </a:t>
            </a:r>
            <a:endParaRPr/>
          </a:p>
          <a:p>
            <a:pPr indent="457200" lvl="0" marL="0" rtl="0" algn="l">
              <a:lnSpc>
                <a:spcPct val="100000"/>
              </a:lnSpc>
              <a:spcBef>
                <a:spcPts val="0"/>
              </a:spcBef>
              <a:spcAft>
                <a:spcPts val="0"/>
              </a:spcAft>
              <a:buSzPts val="1100"/>
              <a:buNone/>
            </a:pPr>
            <a:r>
              <a:rPr lang="en-GB"/>
              <a:t>in a most convenient place. </a:t>
            </a:r>
            <a:endParaRPr/>
          </a:p>
          <a:p>
            <a:pPr indent="457200" lvl="0" marL="0" rtl="0" algn="l">
              <a:lnSpc>
                <a:spcPct val="100000"/>
              </a:lnSpc>
              <a:spcBef>
                <a:spcPts val="0"/>
              </a:spcBef>
              <a:spcAft>
                <a:spcPts val="0"/>
              </a:spcAft>
              <a:buSzPts val="1100"/>
              <a:buNone/>
            </a:pPr>
            <a:r>
              <a:rPr lang="en-GB"/>
              <a:t>I’m sure you couldn’t guess it </a:t>
            </a:r>
            <a:endParaRPr/>
          </a:p>
          <a:p>
            <a:pPr indent="457200" lvl="0" marL="0" rtl="0" algn="l">
              <a:lnSpc>
                <a:spcPct val="100000"/>
              </a:lnSpc>
              <a:spcBef>
                <a:spcPts val="0"/>
              </a:spcBef>
              <a:spcAft>
                <a:spcPts val="0"/>
              </a:spcAft>
              <a:buSzPts val="1100"/>
              <a:buNone/>
            </a:pPr>
            <a:r>
              <a:rPr lang="en-GB"/>
              <a:t>if you guessed a long, long while. </a:t>
            </a:r>
            <a:endParaRPr/>
          </a:p>
          <a:p>
            <a:pPr indent="457200" lvl="0" marL="0" rtl="0" algn="l">
              <a:lnSpc>
                <a:spcPct val="100000"/>
              </a:lnSpc>
              <a:spcBef>
                <a:spcPts val="0"/>
              </a:spcBef>
              <a:spcAft>
                <a:spcPts val="0"/>
              </a:spcAft>
              <a:buSzPts val="1100"/>
              <a:buNone/>
            </a:pPr>
            <a:r>
              <a:rPr lang="en-GB"/>
              <a:t>So I’ll take it out and put it on, </a:t>
            </a:r>
            <a:endParaRPr/>
          </a:p>
          <a:p>
            <a:pPr indent="457200" lvl="0" marL="0" rtl="0" algn="l">
              <a:lnSpc>
                <a:spcPct val="100000"/>
              </a:lnSpc>
              <a:spcBef>
                <a:spcPts val="0"/>
              </a:spcBef>
              <a:spcAft>
                <a:spcPts val="0"/>
              </a:spcAft>
              <a:buSzPts val="1100"/>
              <a:buNone/>
            </a:pPr>
            <a:r>
              <a:rPr lang="en-GB"/>
              <a:t>it’s a Great Big Loving Smile!</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Let’s sing the clean-up song as we put our books back in the kit.</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Books away, books away, </a:t>
            </a:r>
            <a:endParaRPr/>
          </a:p>
          <a:p>
            <a:pPr indent="457200" lvl="0" marL="0" rtl="0" algn="l">
              <a:lnSpc>
                <a:spcPct val="100000"/>
              </a:lnSpc>
              <a:spcBef>
                <a:spcPts val="0"/>
              </a:spcBef>
              <a:spcAft>
                <a:spcPts val="0"/>
              </a:spcAft>
              <a:buSzPts val="1100"/>
              <a:buNone/>
            </a:pPr>
            <a:r>
              <a:rPr lang="en-GB"/>
              <a:t>put your books away today. </a:t>
            </a:r>
            <a:endParaRPr/>
          </a:p>
          <a:p>
            <a:pPr indent="457200" lvl="0" marL="0" rtl="0" algn="l">
              <a:lnSpc>
                <a:spcPct val="100000"/>
              </a:lnSpc>
              <a:spcBef>
                <a:spcPts val="0"/>
              </a:spcBef>
              <a:spcAft>
                <a:spcPts val="0"/>
              </a:spcAft>
              <a:buSzPts val="1100"/>
              <a:buNone/>
            </a:pPr>
            <a:r>
              <a:rPr lang="en-GB"/>
              <a:t>Books away, books away, </a:t>
            </a:r>
            <a:endParaRPr/>
          </a:p>
          <a:p>
            <a:pPr indent="457200" lvl="0" marL="0" rtl="0" algn="l">
              <a:lnSpc>
                <a:spcPct val="100000"/>
              </a:lnSpc>
              <a:spcBef>
                <a:spcPts val="0"/>
              </a:spcBef>
              <a:spcAft>
                <a:spcPts val="0"/>
              </a:spcAft>
              <a:buSzPts val="1100"/>
              <a:buNone/>
            </a:pPr>
            <a:r>
              <a:rPr lang="en-GB"/>
              <a:t>put your books away today. </a:t>
            </a:r>
            <a:endParaRPr/>
          </a:p>
          <a:p>
            <a:pPr indent="457200" lvl="0" marL="0" rtl="0" algn="l">
              <a:lnSpc>
                <a:spcPct val="100000"/>
              </a:lnSpc>
              <a:spcBef>
                <a:spcPts val="0"/>
              </a:spcBef>
              <a:spcAft>
                <a:spcPts val="0"/>
              </a:spcAft>
              <a:buSzPts val="1100"/>
              <a:buNone/>
            </a:pPr>
            <a:r>
              <a:rPr i="1" lang="en-GB">
                <a:solidFill>
                  <a:srgbClr val="FF00FF"/>
                </a:solidFill>
              </a:rPr>
              <a:t>(Repeat as often as necessary until all books are collected.) </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Babies enjoy watching their own body parts move. Naming the parts of the body and the movements they are making through a song builds your child’s vocabulary.</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(Recite) </a:t>
            </a:r>
            <a:endParaRPr i="1">
              <a:solidFill>
                <a:srgbClr val="FF00FF"/>
              </a:solidFill>
            </a:endParaRPr>
          </a:p>
          <a:p>
            <a:pPr indent="457200" lvl="0" marL="0" rtl="0" algn="l">
              <a:lnSpc>
                <a:spcPct val="100000"/>
              </a:lnSpc>
              <a:spcBef>
                <a:spcPts val="0"/>
              </a:spcBef>
              <a:spcAft>
                <a:spcPts val="0"/>
              </a:spcAft>
              <a:buSzPts val="1100"/>
              <a:buNone/>
            </a:pPr>
            <a:r>
              <a:rPr lang="en-GB"/>
              <a:t>This is big, big, big. </a:t>
            </a:r>
            <a:r>
              <a:rPr i="1" lang="en-GB">
                <a:solidFill>
                  <a:srgbClr val="FF00FF"/>
                </a:solidFill>
              </a:rPr>
              <a:t>(hands go wide)</a:t>
            </a:r>
            <a:r>
              <a:rPr lang="en-GB"/>
              <a:t> </a:t>
            </a:r>
            <a:endParaRPr/>
          </a:p>
          <a:p>
            <a:pPr indent="457200" lvl="0" marL="0" rtl="0" algn="l">
              <a:lnSpc>
                <a:spcPct val="100000"/>
              </a:lnSpc>
              <a:spcBef>
                <a:spcPts val="0"/>
              </a:spcBef>
              <a:spcAft>
                <a:spcPts val="0"/>
              </a:spcAft>
              <a:buSzPts val="1100"/>
              <a:buNone/>
            </a:pPr>
            <a:r>
              <a:rPr lang="en-GB"/>
              <a:t>This is small, small, small. </a:t>
            </a:r>
            <a:r>
              <a:rPr i="1" lang="en-GB">
                <a:solidFill>
                  <a:srgbClr val="FF00FF"/>
                </a:solidFill>
              </a:rPr>
              <a:t>(hands get close together)</a:t>
            </a:r>
            <a:r>
              <a:rPr lang="en-GB"/>
              <a:t> </a:t>
            </a:r>
            <a:endParaRPr/>
          </a:p>
          <a:p>
            <a:pPr indent="457200" lvl="0" marL="0" rtl="0" algn="l">
              <a:lnSpc>
                <a:spcPct val="100000"/>
              </a:lnSpc>
              <a:spcBef>
                <a:spcPts val="0"/>
              </a:spcBef>
              <a:spcAft>
                <a:spcPts val="0"/>
              </a:spcAft>
              <a:buSzPts val="1100"/>
              <a:buNone/>
            </a:pPr>
            <a:r>
              <a:rPr lang="en-GB"/>
              <a:t>This is short, short, short. </a:t>
            </a:r>
            <a:r>
              <a:rPr i="1" lang="en-GB">
                <a:solidFill>
                  <a:srgbClr val="FF00FF"/>
                </a:solidFill>
              </a:rPr>
              <a:t>(hands go close to the floor) </a:t>
            </a:r>
            <a:endParaRPr i="1">
              <a:solidFill>
                <a:srgbClr val="FF00FF"/>
              </a:solidFill>
            </a:endParaRPr>
          </a:p>
          <a:p>
            <a:pPr indent="457200" lvl="0" marL="0" rtl="0" algn="l">
              <a:lnSpc>
                <a:spcPct val="100000"/>
              </a:lnSpc>
              <a:spcBef>
                <a:spcPts val="0"/>
              </a:spcBef>
              <a:spcAft>
                <a:spcPts val="0"/>
              </a:spcAft>
              <a:buSzPts val="1100"/>
              <a:buNone/>
            </a:pPr>
            <a:r>
              <a:rPr lang="en-GB"/>
              <a:t>This is tall, tall, tall. </a:t>
            </a:r>
            <a:r>
              <a:rPr i="1" lang="en-GB">
                <a:solidFill>
                  <a:srgbClr val="FF00FF"/>
                </a:solidFill>
              </a:rPr>
              <a:t>(hands go up) </a:t>
            </a:r>
            <a:endParaRPr i="1">
              <a:solidFill>
                <a:srgbClr val="FF00FF"/>
              </a:solidFill>
            </a:endParaRPr>
          </a:p>
          <a:p>
            <a:pPr indent="457200" lvl="0" marL="0" rtl="0" algn="l">
              <a:lnSpc>
                <a:spcPct val="100000"/>
              </a:lnSpc>
              <a:spcBef>
                <a:spcPts val="0"/>
              </a:spcBef>
              <a:spcAft>
                <a:spcPts val="0"/>
              </a:spcAft>
              <a:buSzPts val="1100"/>
              <a:buNone/>
            </a:pPr>
            <a:r>
              <a:rPr lang="en-GB"/>
              <a:t>This is fast, fast, fast. </a:t>
            </a:r>
            <a:r>
              <a:rPr i="1" lang="en-GB">
                <a:solidFill>
                  <a:srgbClr val="FF00FF"/>
                </a:solidFill>
              </a:rPr>
              <a:t>(“roll” hands quickly) </a:t>
            </a:r>
            <a:endParaRPr i="1">
              <a:solidFill>
                <a:srgbClr val="FF00FF"/>
              </a:solidFill>
            </a:endParaRPr>
          </a:p>
          <a:p>
            <a:pPr indent="457200" lvl="0" marL="0" rtl="0" algn="l">
              <a:lnSpc>
                <a:spcPct val="100000"/>
              </a:lnSpc>
              <a:spcBef>
                <a:spcPts val="0"/>
              </a:spcBef>
              <a:spcAft>
                <a:spcPts val="0"/>
              </a:spcAft>
              <a:buSzPts val="1100"/>
              <a:buNone/>
            </a:pPr>
            <a:r>
              <a:rPr lang="en-GB"/>
              <a:t>This is slow, slow, slow. </a:t>
            </a:r>
            <a:r>
              <a:rPr i="1" lang="en-GB">
                <a:solidFill>
                  <a:srgbClr val="FF00FF"/>
                </a:solidFill>
              </a:rPr>
              <a:t>(“roll” hands slowly) </a:t>
            </a:r>
            <a:endParaRPr i="1">
              <a:solidFill>
                <a:srgbClr val="FF00FF"/>
              </a:solidFill>
            </a:endParaRPr>
          </a:p>
          <a:p>
            <a:pPr indent="457200" lvl="0" marL="0" rtl="0" algn="l">
              <a:lnSpc>
                <a:spcPct val="100000"/>
              </a:lnSpc>
              <a:spcBef>
                <a:spcPts val="0"/>
              </a:spcBef>
              <a:spcAft>
                <a:spcPts val="0"/>
              </a:spcAft>
              <a:buSzPts val="1100"/>
              <a:buNone/>
            </a:pPr>
            <a:r>
              <a:rPr lang="en-GB"/>
              <a:t>This is yes, yes, yes. </a:t>
            </a:r>
            <a:r>
              <a:rPr i="1" lang="en-GB">
                <a:solidFill>
                  <a:srgbClr val="FF00FF"/>
                </a:solidFill>
              </a:rPr>
              <a:t>(nod gently) </a:t>
            </a:r>
            <a:endParaRPr i="1">
              <a:solidFill>
                <a:srgbClr val="FF00FF"/>
              </a:solidFill>
            </a:endParaRPr>
          </a:p>
          <a:p>
            <a:pPr indent="457200" lvl="0" marL="0" rtl="0" algn="l">
              <a:lnSpc>
                <a:spcPct val="100000"/>
              </a:lnSpc>
              <a:spcBef>
                <a:spcPts val="0"/>
              </a:spcBef>
              <a:spcAft>
                <a:spcPts val="0"/>
              </a:spcAft>
              <a:buSzPts val="1100"/>
              <a:buNone/>
            </a:pPr>
            <a:r>
              <a:rPr lang="en-GB"/>
              <a:t>This is no, no, no. </a:t>
            </a:r>
            <a:r>
              <a:rPr i="1" lang="en-GB">
                <a:solidFill>
                  <a:srgbClr val="FF00FF"/>
                </a:solidFill>
              </a:rPr>
              <a:t>(move head from left to right very gently)</a:t>
            </a:r>
            <a:endParaRPr i="1">
              <a:solidFill>
                <a:srgbClr val="FF00FF"/>
              </a:solidFill>
            </a:endParaRPr>
          </a:p>
          <a:p>
            <a:pPr indent="45720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SzPts val="1100"/>
              <a:buNone/>
            </a:pPr>
            <a:r>
              <a:rPr i="1" lang="en-GB">
                <a:solidFill>
                  <a:srgbClr val="FF00FF"/>
                </a:solidFill>
              </a:rPr>
              <a:t>(Repeat)</a:t>
            </a:r>
            <a:endParaRPr i="1">
              <a:solidFill>
                <a:srgbClr val="FF00FF"/>
              </a:solidFill>
            </a:endParaRPr>
          </a:p>
          <a:p>
            <a:pPr indent="45720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SzPts val="1100"/>
              <a:buNone/>
            </a:pPr>
            <a:r>
              <a:rPr lang="en-GB">
                <a:solidFill>
                  <a:schemeClr val="dk1"/>
                </a:solidFill>
              </a:rPr>
              <a:t> Even though your baby will not be able to do these motions yet, they are watching closely. You are teaching them the meaning of your words and actions!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All of the words to the songs and rhymes we use are in the songbook in your kits.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Here’s another movement song. Lie your baby on the floor facing you, or put baby in your lap facing up. As we sing this song and do the motions, be sure to look into your babies eyes and smile.</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We clap our hands together. We clap our hands together.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We clap our hands together. Because it’s fun to do.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We wave our arms together. We wave our arms together.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We wave our arms together. Because it’s fun to do.</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We wiggle our fingers together. We wiggle our fingers together.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We wiggle our fingers together. Because it’s fun to do.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We tap our knees together. We tap our knees together.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We tap our knees together. Because it’s fun to do.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And we all wave “hello.” We all wave “hello.”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We all wave “hello.” Because it’s fun to do.</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Sing these songs as much as you like. Children learn more each time they hear a song, word, or story. They won’t get bored!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Playing Peek-a-Boo keeps babies engaged and also distracts them at times when they would rather be doing something else. Although most babies will truly enjoy peek-a-boo around 9 months of age, it is fine to practice earlier. Try playing Peek-a-Boo when your baby first wakes up or after doing a diaper change.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Peek-a-boo, I see you, I see you hiding there.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Peek-a-boo, I see you, I see you smiling there. Peek-a-boo!</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Leg Rhymes </a:t>
            </a:r>
            <a:endParaRPr/>
          </a:p>
          <a:p>
            <a:pPr indent="0" lvl="0" marL="0" rtl="0" algn="l">
              <a:lnSpc>
                <a:spcPct val="100000"/>
              </a:lnSpc>
              <a:spcBef>
                <a:spcPts val="0"/>
              </a:spcBef>
              <a:spcAft>
                <a:spcPts val="0"/>
              </a:spcAft>
              <a:buSzPts val="1100"/>
              <a:buNone/>
            </a:pPr>
            <a:r>
              <a:rPr lang="en-GB"/>
              <a:t>• “This is Bill Hernandez” </a:t>
            </a:r>
            <a:endParaRPr/>
          </a:p>
          <a:p>
            <a:pPr indent="0" lvl="0" marL="0" rtl="0" algn="l">
              <a:lnSpc>
                <a:spcPct val="100000"/>
              </a:lnSpc>
              <a:spcBef>
                <a:spcPts val="0"/>
              </a:spcBef>
              <a:spcAft>
                <a:spcPts val="0"/>
              </a:spcAft>
              <a:buSzPts val="1100"/>
              <a:buNone/>
            </a:pPr>
            <a:r>
              <a:rPr lang="en-GB"/>
              <a:t>• “Rum pum pum, this is my drum!” </a:t>
            </a:r>
            <a:endParaRPr/>
          </a:p>
          <a:p>
            <a:pPr indent="0" lvl="0" marL="0" rtl="0" algn="l">
              <a:lnSpc>
                <a:spcPct val="100000"/>
              </a:lnSpc>
              <a:spcBef>
                <a:spcPts val="0"/>
              </a:spcBef>
              <a:spcAft>
                <a:spcPts val="0"/>
              </a:spcAft>
              <a:buSzPts val="1100"/>
              <a:buNone/>
            </a:pPr>
            <a:r>
              <a:rPr lang="en-GB"/>
              <a:t>• Listen for the sounds in your name as you tap out your name in syllables </a:t>
            </a:r>
            <a:endParaRPr/>
          </a:p>
          <a:p>
            <a:pPr indent="0" lvl="0" marL="0" rtl="0" algn="l">
              <a:lnSpc>
                <a:spcPct val="100000"/>
              </a:lnSpc>
              <a:spcBef>
                <a:spcPts val="0"/>
              </a:spcBef>
              <a:spcAft>
                <a:spcPts val="0"/>
              </a:spcAft>
              <a:buSzPts val="1100"/>
              <a:buNone/>
            </a:pPr>
            <a:r>
              <a:rPr lang="en-GB"/>
              <a:t>• Freeze games help children practice stopping! </a:t>
            </a:r>
            <a:endParaRPr/>
          </a:p>
          <a:p>
            <a:pPr indent="0" lvl="0" marL="0" rtl="0" algn="l">
              <a:lnSpc>
                <a:spcPct val="100000"/>
              </a:lnSpc>
              <a:spcBef>
                <a:spcPts val="0"/>
              </a:spcBef>
              <a:spcAft>
                <a:spcPts val="0"/>
              </a:spcAft>
              <a:buSzPts val="1100"/>
              <a:buNone/>
            </a:pPr>
            <a:r>
              <a:rPr lang="en-GB"/>
              <a:t>• “And We Walk…” - Babies learn movement words by acting them out </a:t>
            </a:r>
            <a:endParaRPr/>
          </a:p>
          <a:p>
            <a:pPr indent="0" lvl="0" marL="0" rtl="0" algn="l">
              <a:lnSpc>
                <a:spcPct val="100000"/>
              </a:lnSpc>
              <a:spcBef>
                <a:spcPts val="0"/>
              </a:spcBef>
              <a:spcAft>
                <a:spcPts val="0"/>
              </a:spcAft>
              <a:buSzPts val="1100"/>
              <a:buNone/>
            </a:pPr>
            <a:r>
              <a:rPr lang="en-GB"/>
              <a:t>• Use “The Hokey Pokey” to name parts of the body - “I love you without a doubt!” </a:t>
            </a:r>
            <a:endParaRPr/>
          </a:p>
          <a:p>
            <a:pPr indent="0" lvl="0" marL="0" rtl="0" algn="l">
              <a:lnSpc>
                <a:spcPct val="100000"/>
              </a:lnSpc>
              <a:spcBef>
                <a:spcPts val="0"/>
              </a:spcBef>
              <a:spcAft>
                <a:spcPts val="0"/>
              </a:spcAft>
              <a:buSzPts val="1100"/>
              <a:buNone/>
            </a:pPr>
            <a:r>
              <a:rPr lang="en-GB"/>
              <a:t>• “Handy Spandy” - Handy Spandy signals “It’s time to sit down.”</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If you are sitting on the floor, put your legs out straight in front of you and place your baby on your outstretched legs, facing you. If sitting on a chair, lie your baby across your lap, facing up, with feet as close to you as possible.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Hold each leg (at the ankle) with one of your hands and begin reciting.</a:t>
            </a:r>
            <a:r>
              <a:rPr lang="en-GB"/>
              <a:t> </a:t>
            </a:r>
            <a:endParaRPr/>
          </a:p>
          <a:p>
            <a:pPr indent="457200" lvl="0" marL="0" rtl="0" algn="l">
              <a:lnSpc>
                <a:spcPct val="100000"/>
              </a:lnSpc>
              <a:spcBef>
                <a:spcPts val="0"/>
              </a:spcBef>
              <a:spcAft>
                <a:spcPts val="0"/>
              </a:spcAft>
              <a:buSzPts val="1100"/>
              <a:buNone/>
            </a:pPr>
            <a:r>
              <a:rPr lang="en-GB">
                <a:solidFill>
                  <a:schemeClr val="dk1"/>
                </a:solidFill>
              </a:rPr>
              <a:t>This is Bill Hernandez. </a:t>
            </a:r>
            <a:r>
              <a:rPr i="1" lang="en-GB">
                <a:solidFill>
                  <a:srgbClr val="FF00FF"/>
                </a:solidFill>
              </a:rPr>
              <a:t>Lift up baby’s right leg and bounce it gently up and down. </a:t>
            </a:r>
            <a:endParaRPr/>
          </a:p>
          <a:p>
            <a:pPr indent="457200" lvl="0" marL="0" rtl="0" algn="l">
              <a:lnSpc>
                <a:spcPct val="100000"/>
              </a:lnSpc>
              <a:spcBef>
                <a:spcPts val="0"/>
              </a:spcBef>
              <a:spcAft>
                <a:spcPts val="0"/>
              </a:spcAft>
              <a:buSzPts val="1100"/>
              <a:buNone/>
            </a:pPr>
            <a:r>
              <a:rPr lang="en-GB">
                <a:solidFill>
                  <a:schemeClr val="dk1"/>
                </a:solidFill>
              </a:rPr>
              <a:t>This is Tom Trim.</a:t>
            </a:r>
            <a:r>
              <a:rPr i="1" lang="en-GB">
                <a:solidFill>
                  <a:srgbClr val="FF00FF"/>
                </a:solidFill>
              </a:rPr>
              <a:t>Lift up baby’s left leg and bounce it gently up and down</a:t>
            </a:r>
            <a:r>
              <a:rPr lang="en-GB"/>
              <a:t>. </a:t>
            </a:r>
            <a:endParaRPr/>
          </a:p>
          <a:p>
            <a:pPr indent="457200" lvl="0" marL="0" rtl="0" algn="l">
              <a:lnSpc>
                <a:spcPct val="100000"/>
              </a:lnSpc>
              <a:spcBef>
                <a:spcPts val="0"/>
              </a:spcBef>
              <a:spcAft>
                <a:spcPts val="0"/>
              </a:spcAft>
              <a:buSzPts val="1100"/>
              <a:buNone/>
            </a:pPr>
            <a:r>
              <a:rPr lang="en-GB"/>
              <a:t>And Bill </a:t>
            </a:r>
            <a:r>
              <a:rPr i="1" lang="en-GB">
                <a:solidFill>
                  <a:srgbClr val="FF00FF"/>
                </a:solidFill>
              </a:rPr>
              <a:t>Shake right leg.</a:t>
            </a:r>
            <a:r>
              <a:rPr lang="en-GB"/>
              <a:t> </a:t>
            </a:r>
            <a:endParaRPr/>
          </a:p>
          <a:p>
            <a:pPr indent="457200" lvl="0" marL="0" rtl="0" algn="l">
              <a:lnSpc>
                <a:spcPct val="100000"/>
              </a:lnSpc>
              <a:spcBef>
                <a:spcPts val="0"/>
              </a:spcBef>
              <a:spcAft>
                <a:spcPts val="0"/>
              </a:spcAft>
              <a:buSzPts val="1100"/>
              <a:buNone/>
            </a:pPr>
            <a:r>
              <a:rPr lang="en-GB"/>
              <a:t>Asked Tom </a:t>
            </a:r>
            <a:r>
              <a:rPr i="1" lang="en-GB">
                <a:solidFill>
                  <a:srgbClr val="FF00FF"/>
                </a:solidFill>
              </a:rPr>
              <a:t>Shake left leg.</a:t>
            </a:r>
            <a:r>
              <a:rPr lang="en-GB"/>
              <a:t> </a:t>
            </a:r>
            <a:endParaRPr/>
          </a:p>
          <a:p>
            <a:pPr indent="457200" lvl="0" marL="0" rtl="0" algn="l">
              <a:lnSpc>
                <a:spcPct val="100000"/>
              </a:lnSpc>
              <a:spcBef>
                <a:spcPts val="0"/>
              </a:spcBef>
              <a:spcAft>
                <a:spcPts val="0"/>
              </a:spcAft>
              <a:buSzPts val="1100"/>
              <a:buNone/>
            </a:pPr>
            <a:r>
              <a:rPr lang="en-GB"/>
              <a:t>To play with him. </a:t>
            </a:r>
            <a:r>
              <a:rPr i="1" lang="en-GB">
                <a:solidFill>
                  <a:srgbClr val="FF00FF"/>
                </a:solidFill>
              </a:rPr>
              <a:t>Shake both legs.</a:t>
            </a:r>
            <a:r>
              <a:rPr lang="en-GB"/>
              <a:t> </a:t>
            </a:r>
            <a:endParaRPr/>
          </a:p>
          <a:p>
            <a:pPr indent="457200" lvl="0" marL="0" rtl="0" algn="l">
              <a:lnSpc>
                <a:spcPct val="100000"/>
              </a:lnSpc>
              <a:spcBef>
                <a:spcPts val="0"/>
              </a:spcBef>
              <a:spcAft>
                <a:spcPts val="0"/>
              </a:spcAft>
              <a:buSzPts val="1100"/>
              <a:buNone/>
            </a:pPr>
            <a:r>
              <a:rPr lang="en-GB"/>
              <a:t>Bill over Tom, </a:t>
            </a:r>
            <a:r>
              <a:rPr i="1" lang="en-GB">
                <a:solidFill>
                  <a:srgbClr val="FF00FF"/>
                </a:solidFill>
              </a:rPr>
              <a:t>Cross right leg over left slowly.</a:t>
            </a:r>
            <a:r>
              <a:rPr lang="en-GB"/>
              <a:t> </a:t>
            </a:r>
            <a:endParaRPr/>
          </a:p>
          <a:p>
            <a:pPr indent="457200" lvl="0" marL="0" rtl="0" algn="l">
              <a:lnSpc>
                <a:spcPct val="100000"/>
              </a:lnSpc>
              <a:spcBef>
                <a:spcPts val="0"/>
              </a:spcBef>
              <a:spcAft>
                <a:spcPts val="0"/>
              </a:spcAft>
              <a:buSzPts val="1100"/>
              <a:buNone/>
            </a:pPr>
            <a:r>
              <a:rPr lang="en-GB"/>
              <a:t>Tom over Bill . . . </a:t>
            </a:r>
            <a:r>
              <a:rPr i="1" lang="en-GB">
                <a:solidFill>
                  <a:srgbClr val="FF00FF"/>
                </a:solidFill>
              </a:rPr>
              <a:t>Cross left leg over right slowly.</a:t>
            </a:r>
            <a:r>
              <a:rPr lang="en-GB"/>
              <a:t> </a:t>
            </a:r>
            <a:br>
              <a:rPr lang="en-GB"/>
            </a:br>
            <a:r>
              <a:rPr lang="en-GB"/>
              <a:t>	Bill over Tom, </a:t>
            </a:r>
            <a:r>
              <a:rPr i="1" lang="en-GB">
                <a:solidFill>
                  <a:srgbClr val="FF00FF"/>
                </a:solidFill>
              </a:rPr>
              <a:t>Cross right leg over left a little faster. </a:t>
            </a:r>
            <a:endParaRPr i="1">
              <a:solidFill>
                <a:srgbClr val="FF00FF"/>
              </a:solidFill>
            </a:endParaRPr>
          </a:p>
          <a:p>
            <a:pPr indent="457200" lvl="0" marL="0" rtl="0" algn="l">
              <a:lnSpc>
                <a:spcPct val="100000"/>
              </a:lnSpc>
              <a:spcBef>
                <a:spcPts val="0"/>
              </a:spcBef>
              <a:spcAft>
                <a:spcPts val="0"/>
              </a:spcAft>
              <a:buSzPts val="1100"/>
              <a:buNone/>
            </a:pPr>
            <a:r>
              <a:rPr lang="en-GB"/>
              <a:t>Tom over Bill . . . </a:t>
            </a:r>
            <a:r>
              <a:rPr i="1" lang="en-GB">
                <a:solidFill>
                  <a:srgbClr val="FF00FF"/>
                </a:solidFill>
              </a:rPr>
              <a:t>Cross left leg over right a little faster.</a:t>
            </a:r>
            <a:r>
              <a:rPr lang="en-GB"/>
              <a:t> </a:t>
            </a:r>
            <a:endParaRPr/>
          </a:p>
          <a:p>
            <a:pPr indent="457200" lvl="0" marL="0" rtl="0" algn="l">
              <a:lnSpc>
                <a:spcPct val="100000"/>
              </a:lnSpc>
              <a:spcBef>
                <a:spcPts val="0"/>
              </a:spcBef>
              <a:spcAft>
                <a:spcPts val="0"/>
              </a:spcAft>
              <a:buSzPts val="1100"/>
              <a:buNone/>
            </a:pPr>
            <a:r>
              <a:rPr lang="en-GB"/>
              <a:t>Bill over Tom, </a:t>
            </a:r>
            <a:r>
              <a:rPr i="1" lang="en-GB">
                <a:solidFill>
                  <a:srgbClr val="FF00FF"/>
                </a:solidFill>
              </a:rPr>
              <a:t>Cross right leg over left faster.</a:t>
            </a:r>
            <a:r>
              <a:rPr lang="en-GB"/>
              <a:t> </a:t>
            </a:r>
            <a:endParaRPr/>
          </a:p>
          <a:p>
            <a:pPr indent="457200" lvl="0" marL="0" rtl="0" algn="l">
              <a:lnSpc>
                <a:spcPct val="100000"/>
              </a:lnSpc>
              <a:spcBef>
                <a:spcPts val="0"/>
              </a:spcBef>
              <a:spcAft>
                <a:spcPts val="0"/>
              </a:spcAft>
              <a:buSzPts val="1100"/>
              <a:buNone/>
            </a:pPr>
            <a:r>
              <a:rPr lang="en-GB"/>
              <a:t>Tom over Bill . . . </a:t>
            </a:r>
            <a:r>
              <a:rPr i="1" lang="en-GB">
                <a:solidFill>
                  <a:srgbClr val="FF00FF"/>
                </a:solidFill>
              </a:rPr>
              <a:t>Cross left leg over right faster.</a:t>
            </a:r>
            <a:r>
              <a:rPr lang="en-GB"/>
              <a:t> </a:t>
            </a:r>
            <a:endParaRPr/>
          </a:p>
          <a:p>
            <a:pPr indent="457200" lvl="0" marL="0" rtl="0" algn="l">
              <a:lnSpc>
                <a:spcPct val="100000"/>
              </a:lnSpc>
              <a:spcBef>
                <a:spcPts val="0"/>
              </a:spcBef>
              <a:spcAft>
                <a:spcPts val="0"/>
              </a:spcAft>
              <a:buSzPts val="1100"/>
              <a:buNone/>
            </a:pPr>
            <a:r>
              <a:rPr lang="en-GB"/>
              <a:t>Over and over as they rolled down the hill!</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Continue reciting and increasing tempo until it becomes a flurry of hand and feet motions.</a:t>
            </a:r>
            <a:endParaRPr i="1">
              <a:solidFill>
                <a:srgbClr val="FF00FF"/>
              </a:solidFill>
            </a:endParaRPr>
          </a:p>
          <a:p>
            <a:pPr indent="45720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 Anything can be a drum! Use a book, a box of pasta, or anything else that you can tap. I can wait until you get something to use. Although you are on mute, let’s do Rum Pum Pum together.</a:t>
            </a:r>
            <a:endParaRPr i="1">
              <a:solidFill>
                <a:srgbClr val="FF00FF"/>
              </a:solidFill>
            </a:endParaRPr>
          </a:p>
          <a:p>
            <a:pPr indent="45720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SzPts val="1100"/>
              <a:buNone/>
            </a:pPr>
            <a:r>
              <a:rPr i="1" lang="en-GB">
                <a:solidFill>
                  <a:srgbClr val="FF00FF"/>
                </a:solidFill>
              </a:rPr>
              <a:t>Take out tambourine or hand drum </a:t>
            </a:r>
            <a:endParaRPr i="1">
              <a:solidFill>
                <a:srgbClr val="FF00FF"/>
              </a:solidFill>
            </a:endParaRPr>
          </a:p>
          <a:p>
            <a:pPr indent="45720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SzPts val="1100"/>
              <a:buNone/>
            </a:pPr>
            <a:r>
              <a:rPr lang="en-GB">
                <a:solidFill>
                  <a:schemeClr val="dk1"/>
                </a:solidFill>
              </a:rPr>
              <a:t>Rum pum pum. This is my drum.</a:t>
            </a:r>
            <a:r>
              <a:rPr i="1" lang="en-GB">
                <a:solidFill>
                  <a:srgbClr val="FF00FF"/>
                </a:solidFill>
              </a:rPr>
              <a:t> (Tap to the beat.) </a:t>
            </a:r>
            <a:endParaRPr i="1">
              <a:solidFill>
                <a:srgbClr val="FF00FF"/>
              </a:solidFill>
            </a:endParaRPr>
          </a:p>
          <a:p>
            <a:pPr indent="457200" lvl="0" marL="0" rtl="0" algn="l">
              <a:lnSpc>
                <a:spcPct val="100000"/>
              </a:lnSpc>
              <a:spcBef>
                <a:spcPts val="0"/>
              </a:spcBef>
              <a:spcAft>
                <a:spcPts val="0"/>
              </a:spcAft>
              <a:buSzPts val="1100"/>
              <a:buNone/>
            </a:pPr>
            <a:r>
              <a:rPr lang="en-GB">
                <a:solidFill>
                  <a:schemeClr val="dk1"/>
                </a:solidFill>
              </a:rPr>
              <a:t>Rum pum pum. This is my drum.</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My name is _____. What’s your name? </a:t>
            </a:r>
            <a:r>
              <a:rPr i="1" lang="en-GB">
                <a:solidFill>
                  <a:srgbClr val="FF00FF"/>
                </a:solidFill>
              </a:rPr>
              <a:t>(Tap your name with syllables on the drum. )</a:t>
            </a:r>
            <a:endParaRPr i="1">
              <a:solidFill>
                <a:srgbClr val="FF00FF"/>
              </a:solidFill>
            </a:endParaRPr>
          </a:p>
          <a:p>
            <a:pPr indent="457200" lvl="0" marL="0" rtl="0" algn="l">
              <a:lnSpc>
                <a:spcPct val="100000"/>
              </a:lnSpc>
              <a:spcBef>
                <a:spcPts val="0"/>
              </a:spcBef>
              <a:spcAft>
                <a:spcPts val="0"/>
              </a:spcAft>
              <a:buClr>
                <a:schemeClr val="dk1"/>
              </a:buClr>
              <a:buSzPts val="1100"/>
              <a:buFont typeface="Arial"/>
              <a:buNone/>
            </a:pPr>
            <a:r>
              <a:t/>
            </a:r>
            <a:endParaRPr i="1">
              <a:solidFill>
                <a:srgbClr val="FF00FF"/>
              </a:solidFill>
            </a:endParaRPr>
          </a:p>
          <a:p>
            <a:pPr indent="457200" lvl="0" marL="0" rtl="0" algn="l">
              <a:lnSpc>
                <a:spcPct val="100000"/>
              </a:lnSpc>
              <a:spcBef>
                <a:spcPts val="0"/>
              </a:spcBef>
              <a:spcAft>
                <a:spcPts val="0"/>
              </a:spcAft>
              <a:buSzPts val="1100"/>
              <a:buNone/>
            </a:pPr>
            <a:r>
              <a:rPr lang="en-GB">
                <a:solidFill>
                  <a:schemeClr val="dk1"/>
                </a:solidFill>
              </a:rPr>
              <a:t>Tapping out their names on the drum enables children to become aware of syllables and the sounds in words.</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As I’m reciting Rum Pum Pum, please tap out your name on your “drum. ” Then, give the babies an opportunity to tap their names on the drum with syllables. For instance, Joe would just be Joe, but Shaniqua would be Sha-ni-qua with three syllables.</a:t>
            </a:r>
            <a:r>
              <a:rPr i="1" lang="en-GB">
                <a:solidFill>
                  <a:srgbClr val="FF00FF"/>
                </a:solidFill>
              </a:rPr>
              <a:t> (Demonstrate as you say the names)  </a:t>
            </a:r>
            <a:r>
              <a:rPr lang="en-GB">
                <a:solidFill>
                  <a:schemeClr val="dk1"/>
                </a:solidFill>
              </a:rPr>
              <a:t>Since your children are too young to tap out their names on their own, please gently take their hands, and tap out their names together. In addition to hearing the syllables in their names, they will be feeling them as well.</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t/>
            </a:r>
            <a:endParaRPr i="1">
              <a:solidFill>
                <a:srgbClr val="FF00FF"/>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Rum pum pum. This is my drum.</a:t>
            </a:r>
            <a:r>
              <a:rPr i="1" lang="en-GB">
                <a:solidFill>
                  <a:srgbClr val="FF00FF"/>
                </a:solidFill>
              </a:rPr>
              <a:t> (Tap to the beat.) </a:t>
            </a:r>
            <a:endParaRPr i="1">
              <a:solidFill>
                <a:srgbClr val="FF00FF"/>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Rum pum pum. This is my drum.</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My name is _____. What’s your name? </a:t>
            </a:r>
            <a:r>
              <a:rPr i="1" lang="en-GB">
                <a:solidFill>
                  <a:srgbClr val="FF00FF"/>
                </a:solidFill>
              </a:rPr>
              <a:t>(Tap your name with syllables on the drum.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 What’s your name? </a:t>
            </a:r>
            <a:r>
              <a:rPr i="1" lang="en-GB">
                <a:solidFill>
                  <a:srgbClr val="FF00FF"/>
                </a:solidFill>
              </a:rPr>
              <a:t>(Hold out drum and pause for an answer)</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Hello, ____. </a:t>
            </a:r>
            <a:r>
              <a:rPr i="1" lang="en-GB">
                <a:solidFill>
                  <a:srgbClr val="FF00FF"/>
                </a:solidFill>
              </a:rPr>
              <a:t>(If you hear the spoken name, then repeat it back)</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What’s your name? </a:t>
            </a:r>
            <a:r>
              <a:rPr i="1" lang="en-GB">
                <a:solidFill>
                  <a:srgbClr val="FF00FF"/>
                </a:solidFill>
              </a:rPr>
              <a:t>(Hold out drum and pause for an answer)</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I’m so glad you’re here.</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What’s your name? </a:t>
            </a:r>
            <a:r>
              <a:rPr i="1" lang="en-GB">
                <a:solidFill>
                  <a:srgbClr val="FF00FF"/>
                </a:solidFill>
              </a:rPr>
              <a:t>(Hold out drum and pause for an answer)</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Glad to see you, ____.</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i="1" lang="en-GB">
                <a:solidFill>
                  <a:srgbClr val="FF00FF"/>
                </a:solidFill>
              </a:rPr>
              <a:t>(Go around the entire circle and make sure everyone has a </a:t>
            </a:r>
            <a:endParaRPr i="1">
              <a:solidFill>
                <a:srgbClr val="FF00FF"/>
              </a:solidFill>
            </a:endParaRPr>
          </a:p>
          <a:p>
            <a:pPr indent="457200" lvl="0" marL="0" rtl="0" algn="l">
              <a:lnSpc>
                <a:spcPct val="100000"/>
              </a:lnSpc>
              <a:spcBef>
                <a:spcPts val="0"/>
              </a:spcBef>
              <a:spcAft>
                <a:spcPts val="0"/>
              </a:spcAft>
              <a:buSzPts val="1100"/>
              <a:buNone/>
            </a:pPr>
            <a:r>
              <a:rPr i="1" lang="en-GB">
                <a:solidFill>
                  <a:srgbClr val="FF00FF"/>
                </a:solidFill>
              </a:rPr>
              <a:t>chance to tap their name. Then, in the same sing-song voice, </a:t>
            </a:r>
            <a:endParaRPr i="1">
              <a:solidFill>
                <a:srgbClr val="FF00FF"/>
              </a:solidFill>
            </a:endParaRPr>
          </a:p>
          <a:p>
            <a:pPr indent="457200" lvl="0" marL="0" rtl="0" algn="l">
              <a:lnSpc>
                <a:spcPct val="100000"/>
              </a:lnSpc>
              <a:spcBef>
                <a:spcPts val="0"/>
              </a:spcBef>
              <a:spcAft>
                <a:spcPts val="0"/>
              </a:spcAft>
              <a:buSzPts val="1100"/>
              <a:buNone/>
            </a:pPr>
            <a:r>
              <a:rPr i="1" lang="en-GB">
                <a:solidFill>
                  <a:srgbClr val="FF00FF"/>
                </a:solidFill>
              </a:rPr>
              <a:t>say:)</a:t>
            </a:r>
            <a:r>
              <a:rPr lang="en-GB">
                <a:solidFill>
                  <a:schemeClr val="dk1"/>
                </a:solidFill>
              </a:rPr>
              <a:t> Everybody, Stand up!</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After our session is over, you may want to play a game with your baby - tapping together on your “drum” the names of the items around you. For instance “So-fa” or “cell-phone.”</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Playing freeze games introduces your babies to the word STOP in a loving manner by giving them the physical sensation of stopping when they hear the word. As they grow older, they will realize what STOP means and will already know how we want them to respond. Freeze games are fun, and they are easy to play together with your baby at home.</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Let’s walk around the room. Hold your baby in your arms, and let’s walk together.</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And we walk, and we walk, and we walk, and we stop.</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And we walk, and we walk, and we walk, and we stop.</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And we walk, and we walk, and we walk, and we stop.</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And we all turn around — WOOOOOOOOOO</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Now let’s bend down and creep very quietly.</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And we creep, and we creep, and we creep, and we stop.</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And we creep, and we creep, and we creep, and we stop.</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And we creep, and we creep, and we creep, and we stop.</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And we all turn around — WOOOOOOOOOO!</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When playing this freeze game at home, don’t limit yourself to walking and creeping. There are many more movement words that you can use. Can anyone name other movement words? Remember to keep the movements gentle since you’re holding your baby.</a:t>
            </a:r>
            <a:r>
              <a:rPr i="1" lang="en-GB">
                <a:solidFill>
                  <a:srgbClr val="FF00FF"/>
                </a:solidFill>
              </a:rPr>
              <a:t> (Pause for answers like: rock, tiptoe, sway, and dance)</a:t>
            </a:r>
            <a:r>
              <a:rPr lang="en-GB">
                <a:solidFill>
                  <a:schemeClr val="dk1"/>
                </a:solidFill>
              </a:rPr>
              <a:t>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As long as we’re up, let’s do the Hokey Pokey! You can do it sitting down, too. Instead of turning around,’ we can ‘sway from side to side’ or ‘give a little shout.</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You put your hand in, you take your hand 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You put your hand in and you shake it all about.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You do the Hokey Pokey and you turn yourself around,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I love you without a doubt.. Hug!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i="1" lang="en-GB">
                <a:solidFill>
                  <a:srgbClr val="FF00FF"/>
                </a:solidFill>
              </a:rPr>
              <a:t>(Pretend to give your baby a hug)</a:t>
            </a:r>
            <a:endParaRPr i="1">
              <a:solidFill>
                <a:srgbClr val="FF00FF"/>
              </a:solidFill>
            </a:endParaRPr>
          </a:p>
          <a:p>
            <a:pPr indent="457200" lvl="0" marL="0" rtl="0" algn="l">
              <a:lnSpc>
                <a:spcPct val="100000"/>
              </a:lnSpc>
              <a:spcBef>
                <a:spcPts val="0"/>
              </a:spcBef>
              <a:spcAft>
                <a:spcPts val="0"/>
              </a:spcAft>
              <a:buSzPts val="1100"/>
              <a:buNone/>
            </a:pPr>
            <a:r>
              <a:rPr i="1" lang="en-GB">
                <a:solidFill>
                  <a:srgbClr val="FF00FF"/>
                </a:solidFill>
              </a:rPr>
              <a:t>(You put your head in….)</a:t>
            </a:r>
            <a:endParaRPr i="1">
              <a:solidFill>
                <a:srgbClr val="FF00FF"/>
              </a:solidFill>
            </a:endParaRPr>
          </a:p>
          <a:p>
            <a:pPr indent="457200" lvl="0" marL="0" rtl="0" algn="l">
              <a:lnSpc>
                <a:spcPct val="100000"/>
              </a:lnSpc>
              <a:spcBef>
                <a:spcPts val="0"/>
              </a:spcBef>
              <a:spcAft>
                <a:spcPts val="0"/>
              </a:spcAft>
              <a:buClr>
                <a:schemeClr val="dk1"/>
              </a:buClr>
              <a:buSzPts val="1100"/>
              <a:buFont typeface="Arial"/>
              <a:buNone/>
            </a:pPr>
            <a:r>
              <a:t/>
            </a:r>
            <a:endParaRPr i="1">
              <a:solidFill>
                <a:srgbClr val="FF00FF"/>
              </a:solidFill>
            </a:endParaRPr>
          </a:p>
          <a:p>
            <a:pPr indent="457200" lvl="0" marL="0" rtl="0" algn="l">
              <a:lnSpc>
                <a:spcPct val="100000"/>
              </a:lnSpc>
              <a:spcBef>
                <a:spcPts val="0"/>
              </a:spcBef>
              <a:spcAft>
                <a:spcPts val="0"/>
              </a:spcAft>
              <a:buSzPts val="1100"/>
              <a:buNone/>
            </a:pPr>
            <a:r>
              <a:rPr i="1" lang="en-GB">
                <a:solidFill>
                  <a:srgbClr val="FF00FF"/>
                </a:solidFill>
              </a:rPr>
              <a:t>(Try another verse subbing "sway from side to side” for “turn yourself around.”)</a:t>
            </a:r>
            <a:endParaRPr i="1">
              <a:solidFill>
                <a:srgbClr val="FF00FF"/>
              </a:solidFill>
            </a:endParaRPr>
          </a:p>
          <a:p>
            <a:pPr indent="45720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When you dance the Hokey Pokey, you’re already starting to teach your child parts of the body!</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i="1" lang="en-GB">
                <a:solidFill>
                  <a:srgbClr val="FF00FF"/>
                </a:solidFill>
              </a:rPr>
              <a:t>(Go immediately into the next rhyme without any introduction)</a:t>
            </a:r>
            <a:endParaRPr i="1">
              <a:solidFill>
                <a:srgbClr val="FF00FF"/>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Handy Spandy, naptime is dandy, we all walk in.</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Handy Spandy, naptime is dandy, we all walk 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Handy Spandy, naptime is dandy, we turn around.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Handy Spandy, naptime is dandy, we all sit down.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If you sing a catchy song like Handy Spandy, your babies will learn it’s time to sit down — right now! — when they hear it. It may get them to sit down faster than if you just asked them to sit. It’s more fun, too!</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GB"/>
              <a:t>• Wiggle! March! </a:t>
            </a:r>
            <a:endParaRPr i="1"/>
          </a:p>
          <a:p>
            <a:pPr indent="0" lvl="0" marL="0" rtl="0" algn="l">
              <a:lnSpc>
                <a:spcPct val="100000"/>
              </a:lnSpc>
              <a:spcBef>
                <a:spcPts val="0"/>
              </a:spcBef>
              <a:spcAft>
                <a:spcPts val="0"/>
              </a:spcAft>
              <a:buSzPts val="1100"/>
              <a:buNone/>
            </a:pPr>
            <a:r>
              <a:rPr lang="en-GB"/>
              <a:t>• “I Went To Visit the Farm One Day” </a:t>
            </a:r>
            <a:endParaRPr/>
          </a:p>
          <a:p>
            <a:pPr indent="0" lvl="0" marL="0" rtl="0" algn="l">
              <a:lnSpc>
                <a:spcPct val="100000"/>
              </a:lnSpc>
              <a:spcBef>
                <a:spcPts val="0"/>
              </a:spcBef>
              <a:spcAft>
                <a:spcPts val="0"/>
              </a:spcAft>
              <a:buSzPts val="1100"/>
              <a:buNone/>
            </a:pPr>
            <a:r>
              <a:rPr lang="en-GB"/>
              <a:t>• Making animal sounds helps children hear the small sounds in words. This helps with learning how to read. </a:t>
            </a:r>
            <a:endParaRPr/>
          </a:p>
          <a:p>
            <a:pPr indent="0" lvl="0" marL="0" rtl="0" algn="l">
              <a:lnSpc>
                <a:spcPct val="100000"/>
              </a:lnSpc>
              <a:spcBef>
                <a:spcPts val="0"/>
              </a:spcBef>
              <a:spcAft>
                <a:spcPts val="0"/>
              </a:spcAft>
              <a:buSzPts val="1100"/>
              <a:buNone/>
            </a:pPr>
            <a:r>
              <a:rPr lang="en-GB"/>
              <a:t>• “When the Cows Get Up in the Morning”</a:t>
            </a:r>
            <a:endParaRPr/>
          </a:p>
          <a:p>
            <a:pPr indent="0" lvl="0" marL="0" rtl="0" algn="l">
              <a:lnSpc>
                <a:spcPct val="100000"/>
              </a:lnSpc>
              <a:spcBef>
                <a:spcPts val="0"/>
              </a:spcBef>
              <a:spcAft>
                <a:spcPts val="0"/>
              </a:spcAft>
              <a:buSzPts val="1100"/>
              <a:buNone/>
            </a:pPr>
            <a:r>
              <a:rPr lang="en-GB"/>
              <a:t>• Mention the song book </a:t>
            </a:r>
            <a:endParaRPr/>
          </a:p>
          <a:p>
            <a:pPr indent="0" lvl="0" marL="0" rtl="0" algn="l">
              <a:lnSpc>
                <a:spcPct val="100000"/>
              </a:lnSpc>
              <a:spcBef>
                <a:spcPts val="0"/>
              </a:spcBef>
              <a:spcAft>
                <a:spcPts val="0"/>
              </a:spcAft>
              <a:buSzPts val="1100"/>
              <a:buNone/>
            </a:pPr>
            <a:r>
              <a:rPr lang="en-GB"/>
              <a:t>• Frog puppet </a:t>
            </a:r>
            <a:endParaRPr/>
          </a:p>
          <a:p>
            <a:pPr indent="0" lvl="0" marL="0" rtl="0" algn="l">
              <a:lnSpc>
                <a:spcPct val="100000"/>
              </a:lnSpc>
              <a:spcBef>
                <a:spcPts val="0"/>
              </a:spcBef>
              <a:spcAft>
                <a:spcPts val="0"/>
              </a:spcAft>
              <a:buSzPts val="1100"/>
              <a:buNone/>
            </a:pPr>
            <a:r>
              <a:rPr lang="en-GB"/>
              <a:t>• “Little Frog On a Log” </a:t>
            </a:r>
            <a:endParaRPr/>
          </a:p>
          <a:p>
            <a:pPr indent="0" lvl="0" marL="0" rtl="0" algn="l">
              <a:lnSpc>
                <a:spcPct val="100000"/>
              </a:lnSpc>
              <a:spcBef>
                <a:spcPts val="0"/>
              </a:spcBef>
              <a:spcAft>
                <a:spcPts val="0"/>
              </a:spcAft>
              <a:buSzPts val="1100"/>
              <a:buNone/>
            </a:pPr>
            <a:r>
              <a:rPr lang="en-GB"/>
              <a:t>• Song sheet </a:t>
            </a:r>
            <a:endParaRPr/>
          </a:p>
          <a:p>
            <a:pPr indent="0" lvl="0" marL="0" rtl="0" algn="l">
              <a:lnSpc>
                <a:spcPct val="100000"/>
              </a:lnSpc>
              <a:spcBef>
                <a:spcPts val="0"/>
              </a:spcBef>
              <a:spcAft>
                <a:spcPts val="0"/>
              </a:spcAft>
              <a:buSzPts val="1100"/>
              <a:buNone/>
            </a:pPr>
            <a:r>
              <a:rPr lang="en-GB"/>
              <a:t>• “Frogs Away”</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From your kits, take out this book, “</a:t>
            </a:r>
            <a:r>
              <a:rPr i="1" lang="en-GB"/>
              <a:t>Wiggle! March</a:t>
            </a:r>
            <a:r>
              <a:rPr lang="en-GB"/>
              <a:t>!” </a:t>
            </a:r>
            <a:r>
              <a:rPr i="1" lang="en-GB">
                <a:solidFill>
                  <a:srgbClr val="FF00FF"/>
                </a:solidFill>
              </a:rPr>
              <a:t>(Hold up the book. Ahead of time, paper clip together the pages you plan on using such as dog)</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Clr>
                <a:schemeClr val="dk1"/>
              </a:buClr>
              <a:buSzPts val="1100"/>
              <a:buFont typeface="Arial"/>
              <a:buNone/>
            </a:pPr>
            <a:r>
              <a:rPr lang="en-GB"/>
              <a:t>Many children’s books feature animals because kids love animals and vice versa. Please join in and help me sing this song about the sounds the animals make.</a:t>
            </a:r>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Clr>
                <a:schemeClr val="dk1"/>
              </a:buClr>
              <a:buSzPts val="1100"/>
              <a:buFont typeface="Arial"/>
              <a:buNone/>
            </a:pPr>
            <a:r>
              <a:rPr i="1" lang="en-GB">
                <a:solidFill>
                  <a:srgbClr val="FF00FF"/>
                </a:solidFill>
              </a:rPr>
              <a:t>(Only sing about 3 or 4 animals)</a:t>
            </a:r>
            <a:endParaRPr i="1">
              <a:solidFill>
                <a:srgbClr val="FF00FF"/>
              </a:solidFill>
            </a:endParaRPr>
          </a:p>
          <a:p>
            <a:pPr indent="457200" lvl="0" marL="0" rtl="0" algn="l">
              <a:lnSpc>
                <a:spcPct val="100000"/>
              </a:lnSpc>
              <a:spcBef>
                <a:spcPts val="0"/>
              </a:spcBef>
              <a:spcAft>
                <a:spcPts val="0"/>
              </a:spcAft>
              <a:buClr>
                <a:schemeClr val="dk1"/>
              </a:buClr>
              <a:buSzPts val="1100"/>
              <a:buFont typeface="Arial"/>
              <a:buNone/>
            </a:pPr>
            <a:r>
              <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I went to visit the farm one day.</a:t>
            </a:r>
            <a:endParaRPr/>
          </a:p>
          <a:p>
            <a:pPr indent="0" lvl="0" marL="0" rtl="0" algn="l">
              <a:lnSpc>
                <a:spcPct val="100000"/>
              </a:lnSpc>
              <a:spcBef>
                <a:spcPts val="0"/>
              </a:spcBef>
              <a:spcAft>
                <a:spcPts val="0"/>
              </a:spcAft>
              <a:buClr>
                <a:schemeClr val="dk1"/>
              </a:buClr>
              <a:buSzPts val="1100"/>
              <a:buFont typeface="Arial"/>
              <a:buNone/>
            </a:pPr>
            <a:r>
              <a:rPr lang="en-GB"/>
              <a:t>I saw a horse across the way.</a:t>
            </a:r>
            <a:endParaRPr/>
          </a:p>
          <a:p>
            <a:pPr indent="0" lvl="0" marL="0" rtl="0" algn="l">
              <a:lnSpc>
                <a:spcPct val="100000"/>
              </a:lnSpc>
              <a:spcBef>
                <a:spcPts val="0"/>
              </a:spcBef>
              <a:spcAft>
                <a:spcPts val="0"/>
              </a:spcAft>
              <a:buClr>
                <a:schemeClr val="dk1"/>
              </a:buClr>
              <a:buSzPts val="1100"/>
              <a:buFont typeface="Arial"/>
              <a:buNone/>
            </a:pPr>
            <a:r>
              <a:rPr lang="en-GB"/>
              <a:t>And what do you think the horse did say? </a:t>
            </a:r>
            <a:endParaRPr/>
          </a:p>
          <a:p>
            <a:pPr indent="0" lvl="0" marL="0" rtl="0" algn="l">
              <a:lnSpc>
                <a:spcPct val="100000"/>
              </a:lnSpc>
              <a:spcBef>
                <a:spcPts val="0"/>
              </a:spcBef>
              <a:spcAft>
                <a:spcPts val="0"/>
              </a:spcAft>
              <a:buClr>
                <a:schemeClr val="dk1"/>
              </a:buClr>
              <a:buSzPts val="1100"/>
              <a:buFont typeface="Arial"/>
              <a:buNone/>
            </a:pPr>
            <a:r>
              <a:rPr lang="en-GB"/>
              <a:t>“Neigh, neigh, neigh.”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I went to visit the farm one day.</a:t>
            </a:r>
            <a:endParaRPr/>
          </a:p>
          <a:p>
            <a:pPr indent="0" lvl="0" marL="0" rtl="0" algn="l">
              <a:lnSpc>
                <a:spcPct val="100000"/>
              </a:lnSpc>
              <a:spcBef>
                <a:spcPts val="0"/>
              </a:spcBef>
              <a:spcAft>
                <a:spcPts val="0"/>
              </a:spcAft>
              <a:buClr>
                <a:schemeClr val="dk1"/>
              </a:buClr>
              <a:buSzPts val="1100"/>
              <a:buFont typeface="Arial"/>
              <a:buNone/>
            </a:pPr>
            <a:r>
              <a:rPr lang="en-GB"/>
              <a:t>I saw a cow across the way.</a:t>
            </a:r>
            <a:endParaRPr/>
          </a:p>
          <a:p>
            <a:pPr indent="0" lvl="0" marL="0" rtl="0" algn="l">
              <a:lnSpc>
                <a:spcPct val="100000"/>
              </a:lnSpc>
              <a:spcBef>
                <a:spcPts val="0"/>
              </a:spcBef>
              <a:spcAft>
                <a:spcPts val="0"/>
              </a:spcAft>
              <a:buClr>
                <a:schemeClr val="dk1"/>
              </a:buClr>
              <a:buSzPts val="1100"/>
              <a:buFont typeface="Arial"/>
              <a:buNone/>
            </a:pPr>
            <a:r>
              <a:rPr lang="en-GB"/>
              <a:t>And what do you think the cow did say? </a:t>
            </a:r>
            <a:endParaRPr/>
          </a:p>
          <a:p>
            <a:pPr indent="0" lvl="0" marL="0" rtl="0" algn="l">
              <a:lnSpc>
                <a:spcPct val="100000"/>
              </a:lnSpc>
              <a:spcBef>
                <a:spcPts val="0"/>
              </a:spcBef>
              <a:spcAft>
                <a:spcPts val="0"/>
              </a:spcAft>
              <a:buClr>
                <a:schemeClr val="dk1"/>
              </a:buClr>
              <a:buSzPts val="1100"/>
              <a:buFont typeface="Arial"/>
              <a:buNone/>
            </a:pPr>
            <a:r>
              <a:rPr lang="en-GB"/>
              <a:t>“Moo, moo, moo.”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I went to visit the farm one day.</a:t>
            </a:r>
            <a:endParaRPr/>
          </a:p>
          <a:p>
            <a:pPr indent="0" lvl="0" marL="0" rtl="0" algn="l">
              <a:lnSpc>
                <a:spcPct val="100000"/>
              </a:lnSpc>
              <a:spcBef>
                <a:spcPts val="0"/>
              </a:spcBef>
              <a:spcAft>
                <a:spcPts val="0"/>
              </a:spcAft>
              <a:buClr>
                <a:schemeClr val="dk1"/>
              </a:buClr>
              <a:buSzPts val="1100"/>
              <a:buFont typeface="Arial"/>
              <a:buNone/>
            </a:pPr>
            <a:r>
              <a:rPr lang="en-GB"/>
              <a:t>I saw a sheep across the way.</a:t>
            </a:r>
            <a:endParaRPr/>
          </a:p>
          <a:p>
            <a:pPr indent="0" lvl="0" marL="0" rtl="0" algn="l">
              <a:lnSpc>
                <a:spcPct val="100000"/>
              </a:lnSpc>
              <a:spcBef>
                <a:spcPts val="0"/>
              </a:spcBef>
              <a:spcAft>
                <a:spcPts val="0"/>
              </a:spcAft>
              <a:buClr>
                <a:schemeClr val="dk1"/>
              </a:buClr>
              <a:buSzPts val="1100"/>
              <a:buFont typeface="Arial"/>
              <a:buNone/>
            </a:pPr>
            <a:r>
              <a:rPr lang="en-GB"/>
              <a:t>And what do you think the sheep did say? </a:t>
            </a:r>
            <a:endParaRPr/>
          </a:p>
          <a:p>
            <a:pPr indent="0" lvl="0" marL="0" rtl="0" algn="l">
              <a:lnSpc>
                <a:spcPct val="100000"/>
              </a:lnSpc>
              <a:spcBef>
                <a:spcPts val="0"/>
              </a:spcBef>
              <a:spcAft>
                <a:spcPts val="0"/>
              </a:spcAft>
              <a:buClr>
                <a:schemeClr val="dk1"/>
              </a:buClr>
              <a:buSzPts val="1100"/>
              <a:buFont typeface="Arial"/>
              <a:buNone/>
            </a:pPr>
            <a:r>
              <a:rPr lang="en-GB"/>
              <a:t>“Baa, baa, baa.”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Here’s another animal song you can sing when looking at any books with animal illustrations. </a:t>
            </a:r>
            <a:r>
              <a:rPr i="1" lang="en-GB">
                <a:solidFill>
                  <a:srgbClr val="FF00FF"/>
                </a:solidFill>
              </a:rPr>
              <a:t>(Look at Wiggle! March! and chose two animals you have not used yet. Or, if you have stuffed animals or puppets, sing the song while displaying one of those.)</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When cows get up in the morning</a:t>
            </a:r>
            <a:endParaRPr/>
          </a:p>
          <a:p>
            <a:pPr indent="0" lvl="0" marL="0" rtl="0" algn="l">
              <a:lnSpc>
                <a:spcPct val="100000"/>
              </a:lnSpc>
              <a:spcBef>
                <a:spcPts val="0"/>
              </a:spcBef>
              <a:spcAft>
                <a:spcPts val="0"/>
              </a:spcAft>
              <a:buClr>
                <a:schemeClr val="dk1"/>
              </a:buClr>
              <a:buSzPts val="1100"/>
              <a:buFont typeface="Arial"/>
              <a:buNone/>
            </a:pPr>
            <a:r>
              <a:rPr lang="en-GB"/>
              <a:t>They always say moo.</a:t>
            </a:r>
            <a:endParaRPr/>
          </a:p>
          <a:p>
            <a:pPr indent="0" lvl="0" marL="0" rtl="0" algn="l">
              <a:lnSpc>
                <a:spcPct val="100000"/>
              </a:lnSpc>
              <a:spcBef>
                <a:spcPts val="0"/>
              </a:spcBef>
              <a:spcAft>
                <a:spcPts val="0"/>
              </a:spcAft>
              <a:buClr>
                <a:schemeClr val="dk1"/>
              </a:buClr>
              <a:buSzPts val="1100"/>
              <a:buFont typeface="Arial"/>
              <a:buNone/>
            </a:pPr>
            <a:r>
              <a:rPr lang="en-GB"/>
              <a:t>When cows get up in the morning</a:t>
            </a:r>
            <a:endParaRPr/>
          </a:p>
          <a:p>
            <a:pPr indent="0" lvl="0" marL="0" rtl="0" algn="l">
              <a:lnSpc>
                <a:spcPct val="100000"/>
              </a:lnSpc>
              <a:spcBef>
                <a:spcPts val="0"/>
              </a:spcBef>
              <a:spcAft>
                <a:spcPts val="0"/>
              </a:spcAft>
              <a:buClr>
                <a:schemeClr val="dk1"/>
              </a:buClr>
              <a:buSzPts val="1100"/>
              <a:buFont typeface="Arial"/>
              <a:buNone/>
            </a:pPr>
            <a:r>
              <a:rPr lang="en-GB"/>
              <a:t>They say moo, moo.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When pigs get up in the morning</a:t>
            </a:r>
            <a:endParaRPr/>
          </a:p>
          <a:p>
            <a:pPr indent="0" lvl="0" marL="0" rtl="0" algn="l">
              <a:lnSpc>
                <a:spcPct val="100000"/>
              </a:lnSpc>
              <a:spcBef>
                <a:spcPts val="0"/>
              </a:spcBef>
              <a:spcAft>
                <a:spcPts val="0"/>
              </a:spcAft>
              <a:buSzPts val="1100"/>
              <a:buNone/>
            </a:pPr>
            <a:r>
              <a:rPr lang="en-GB"/>
              <a:t>They always say oink.</a:t>
            </a:r>
            <a:endParaRPr/>
          </a:p>
          <a:p>
            <a:pPr indent="0" lvl="0" marL="0" rtl="0" algn="l">
              <a:lnSpc>
                <a:spcPct val="100000"/>
              </a:lnSpc>
              <a:spcBef>
                <a:spcPts val="0"/>
              </a:spcBef>
              <a:spcAft>
                <a:spcPts val="0"/>
              </a:spcAft>
              <a:buSzPts val="1100"/>
              <a:buNone/>
            </a:pPr>
            <a:r>
              <a:rPr lang="en-GB"/>
              <a:t>When pigs get up in the morning</a:t>
            </a:r>
            <a:endParaRPr/>
          </a:p>
          <a:p>
            <a:pPr indent="0" lvl="0" marL="0" rtl="0" algn="l">
              <a:lnSpc>
                <a:spcPct val="100000"/>
              </a:lnSpc>
              <a:spcBef>
                <a:spcPts val="0"/>
              </a:spcBef>
              <a:spcAft>
                <a:spcPts val="0"/>
              </a:spcAft>
              <a:buSzPts val="1100"/>
              <a:buNone/>
            </a:pPr>
            <a:r>
              <a:rPr lang="en-GB"/>
              <a:t>They say oink, oink.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(Continue with any other animals, e.g. dog, cat, sheep, etc.)</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Put your books away and take out the Hatchlings song booklet.</a:t>
            </a:r>
            <a:r>
              <a:rPr i="1" lang="en-GB">
                <a:solidFill>
                  <a:srgbClr val="FF00FF"/>
                </a:solidFill>
              </a:rPr>
              <a:t> (Hold it up.)</a:t>
            </a:r>
            <a:r>
              <a:rPr lang="en-GB"/>
              <a:t> This booklet has all of the songs we’ve sung in Hatchlings so far. It even has some songs we haven’t sung yet.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 (Hold up the frog puppet)</a:t>
            </a:r>
            <a:endParaRPr i="1">
              <a:solidFill>
                <a:srgbClr val="FF00FF"/>
              </a:solidFill>
            </a:endParaRPr>
          </a:p>
          <a:p>
            <a:pPr indent="0" lvl="0" marL="0" rtl="0" algn="l">
              <a:lnSpc>
                <a:spcPct val="100000"/>
              </a:lnSpc>
              <a:spcBef>
                <a:spcPts val="0"/>
              </a:spcBef>
              <a:spcAft>
                <a:spcPts val="0"/>
              </a:spcAft>
              <a:buSzPts val="1100"/>
              <a:buNone/>
            </a:pPr>
            <a:r>
              <a:rPr lang="en-GB"/>
              <a:t>Now take the frog puppet out from your kits and put it on one of your fingers. Puppets are fun to use and they grab the attention of children of all ages.</a:t>
            </a:r>
            <a:endParaRPr/>
          </a:p>
          <a:p>
            <a:pPr indent="0" lvl="0" marL="0" rtl="0" algn="l">
              <a:lnSpc>
                <a:spcPct val="100000"/>
              </a:lnSpc>
              <a:spcBef>
                <a:spcPts val="0"/>
              </a:spcBef>
              <a:spcAft>
                <a:spcPts val="0"/>
              </a:spcAft>
              <a:buSzPts val="1100"/>
              <a:buNone/>
            </a:pPr>
            <a:r>
              <a:rPr i="1" lang="en-GB">
                <a:solidFill>
                  <a:srgbClr val="FF00FF"/>
                </a:solidFill>
              </a:rPr>
              <a:t>(Put the frog on one of your fingers. Use your other arm as the log.)</a:t>
            </a:r>
            <a:endParaRPr i="1">
              <a:solidFill>
                <a:srgbClr val="FF00FF"/>
              </a:solidFill>
            </a:endParaRPr>
          </a:p>
          <a:p>
            <a:pPr indent="0" lvl="0" marL="0" rtl="0" algn="l">
              <a:lnSpc>
                <a:spcPct val="100000"/>
              </a:lnSpc>
              <a:spcBef>
                <a:spcPts val="0"/>
              </a:spcBef>
              <a:spcAft>
                <a:spcPts val="0"/>
              </a:spcAft>
              <a:buSzPts val="1100"/>
              <a:buNone/>
            </a:pPr>
            <a:r>
              <a:t/>
            </a:r>
            <a:endParaRPr i="1">
              <a:solidFill>
                <a:srgbClr val="FF00FF"/>
              </a:solidFill>
            </a:endParaRPr>
          </a:p>
          <a:p>
            <a:pPr indent="0" lvl="0" marL="0" rtl="0" algn="l">
              <a:lnSpc>
                <a:spcPct val="100000"/>
              </a:lnSpc>
              <a:spcBef>
                <a:spcPts val="0"/>
              </a:spcBef>
              <a:spcAft>
                <a:spcPts val="0"/>
              </a:spcAft>
              <a:buSzPts val="1100"/>
              <a:buNone/>
            </a:pPr>
            <a:r>
              <a:rPr lang="en-GB"/>
              <a:t>Little frog, on a log </a:t>
            </a:r>
            <a:endParaRPr/>
          </a:p>
          <a:p>
            <a:pPr indent="0" lvl="0" marL="0" rtl="0" algn="l">
              <a:lnSpc>
                <a:spcPct val="100000"/>
              </a:lnSpc>
              <a:spcBef>
                <a:spcPts val="0"/>
              </a:spcBef>
              <a:spcAft>
                <a:spcPts val="0"/>
              </a:spcAft>
              <a:buSzPts val="1100"/>
              <a:buNone/>
            </a:pPr>
            <a:r>
              <a:rPr lang="en-GB"/>
              <a:t>Sings his song, all day long. </a:t>
            </a:r>
            <a:endParaRPr/>
          </a:p>
          <a:p>
            <a:pPr indent="0" lvl="0" marL="0" rtl="0" algn="l">
              <a:lnSpc>
                <a:spcPct val="100000"/>
              </a:lnSpc>
              <a:spcBef>
                <a:spcPts val="0"/>
              </a:spcBef>
              <a:spcAft>
                <a:spcPts val="0"/>
              </a:spcAft>
              <a:buSzPts val="1100"/>
              <a:buNone/>
            </a:pPr>
            <a:r>
              <a:rPr lang="en-GB"/>
              <a:t>Ribbit, Ribbit, Ribbit,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(Kisses to your baby can be used in place of the word “Ribbit!) </a:t>
            </a:r>
            <a:r>
              <a:rPr lang="en-GB">
                <a:solidFill>
                  <a:schemeClr val="dk1"/>
                </a:solidFill>
              </a:rPr>
              <a:t> Ribbit, Ribbit, Ribbit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do that again! </a:t>
            </a:r>
            <a:r>
              <a:rPr i="1" lang="en-GB">
                <a:solidFill>
                  <a:srgbClr val="FF00FF"/>
                </a:solidFill>
              </a:rPr>
              <a:t>(Repeat)</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Time to put the puppets away using a song! Drop your puppet back into the bag as we sing the clean-up song. You can use this song or something similar to encourage your children to clean up when they are bigger.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Frogs away, frogs away, put your frogs away today. </a:t>
            </a:r>
            <a:endParaRPr/>
          </a:p>
          <a:p>
            <a:pPr indent="0" lvl="0" marL="0" rtl="0" algn="l">
              <a:lnSpc>
                <a:spcPct val="100000"/>
              </a:lnSpc>
              <a:spcBef>
                <a:spcPts val="0"/>
              </a:spcBef>
              <a:spcAft>
                <a:spcPts val="0"/>
              </a:spcAft>
              <a:buSzPts val="1100"/>
              <a:buNone/>
            </a:pPr>
            <a:r>
              <a:rPr lang="en-GB"/>
              <a:t>Frogs away, frogs away, put your frogs away today. </a:t>
            </a:r>
            <a:endParaRPr/>
          </a:p>
          <a:p>
            <a:pPr indent="0" lvl="0" marL="0" rtl="0" algn="l">
              <a:lnSpc>
                <a:spcPct val="100000"/>
              </a:lnSpc>
              <a:spcBef>
                <a:spcPts val="0"/>
              </a:spcBef>
              <a:spcAft>
                <a:spcPts val="0"/>
              </a:spcAft>
              <a:buSzPts val="1100"/>
              <a:buNone/>
            </a:pPr>
            <a:r>
              <a:rPr i="1" lang="en-GB">
                <a:solidFill>
                  <a:srgbClr val="FF00FF"/>
                </a:solidFill>
              </a:rPr>
              <a:t> (sing as many times as needed)</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Using musical instruments </a:t>
            </a:r>
            <a:endParaRPr/>
          </a:p>
          <a:p>
            <a:pPr indent="0" lvl="0" marL="0" rtl="0" algn="l">
              <a:lnSpc>
                <a:spcPct val="100000"/>
              </a:lnSpc>
              <a:spcBef>
                <a:spcPts val="0"/>
              </a:spcBef>
              <a:spcAft>
                <a:spcPts val="0"/>
              </a:spcAft>
              <a:buSzPts val="1100"/>
              <a:buNone/>
            </a:pPr>
            <a:r>
              <a:rPr lang="en-GB"/>
              <a:t>• Changing the words to songs and rhymes keeps them fun </a:t>
            </a:r>
            <a:endParaRPr/>
          </a:p>
          <a:p>
            <a:pPr indent="0" lvl="0" marL="0" rtl="0" algn="l">
              <a:lnSpc>
                <a:spcPct val="100000"/>
              </a:lnSpc>
              <a:spcBef>
                <a:spcPts val="0"/>
              </a:spcBef>
              <a:spcAft>
                <a:spcPts val="0"/>
              </a:spcAft>
              <a:buSzPts val="1100"/>
              <a:buNone/>
            </a:pPr>
            <a:r>
              <a:rPr lang="en-GB"/>
              <a:t>• “Pizza, Pizza Hot” </a:t>
            </a:r>
            <a:endParaRPr/>
          </a:p>
          <a:p>
            <a:pPr indent="0" lvl="0" marL="0" rtl="0" algn="l">
              <a:lnSpc>
                <a:spcPct val="100000"/>
              </a:lnSpc>
              <a:spcBef>
                <a:spcPts val="0"/>
              </a:spcBef>
              <a:spcAft>
                <a:spcPts val="0"/>
              </a:spcAft>
              <a:buSzPts val="1100"/>
              <a:buNone/>
            </a:pPr>
            <a:r>
              <a:rPr lang="en-GB"/>
              <a:t>• “Wheels on the Bus” </a:t>
            </a:r>
            <a:endParaRPr/>
          </a:p>
          <a:p>
            <a:pPr indent="0" lvl="0" marL="0" rtl="0" algn="l">
              <a:lnSpc>
                <a:spcPct val="100000"/>
              </a:lnSpc>
              <a:spcBef>
                <a:spcPts val="0"/>
              </a:spcBef>
              <a:spcAft>
                <a:spcPts val="0"/>
              </a:spcAft>
              <a:buSzPts val="1100"/>
              <a:buNone/>
            </a:pPr>
            <a:r>
              <a:rPr lang="en-GB"/>
              <a:t>• Name the place you are visiting! </a:t>
            </a:r>
            <a:endParaRPr/>
          </a:p>
          <a:p>
            <a:pPr indent="0" lvl="0" marL="0" rtl="0" algn="l">
              <a:lnSpc>
                <a:spcPct val="100000"/>
              </a:lnSpc>
              <a:spcBef>
                <a:spcPts val="0"/>
              </a:spcBef>
              <a:spcAft>
                <a:spcPts val="0"/>
              </a:spcAft>
              <a:buSzPts val="1100"/>
              <a:buNone/>
            </a:pPr>
            <a:r>
              <a:rPr lang="en-GB"/>
              <a:t>• “Shakers Away” </a:t>
            </a:r>
            <a:endParaRPr/>
          </a:p>
          <a:p>
            <a:pPr indent="0" lvl="0" marL="0" rtl="0" algn="l">
              <a:lnSpc>
                <a:spcPct val="100000"/>
              </a:lnSpc>
              <a:spcBef>
                <a:spcPts val="0"/>
              </a:spcBef>
              <a:spcAft>
                <a:spcPts val="0"/>
              </a:spcAft>
              <a:buSzPts val="1100"/>
              <a:buNone/>
            </a:pPr>
            <a:r>
              <a:rPr lang="en-GB"/>
              <a:t>• Singing clean up</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Please take your shakers out of your kit. There should be one for you and one for your baby. At this age, your baby probably won’t do much more than simply hold it or taste it. That’s fine. Soon enough your child will be shaking it around to the beat!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We’ll all shake our shakers, we’ll all shake our shakers,</a:t>
            </a:r>
            <a:endParaRPr/>
          </a:p>
          <a:p>
            <a:pPr indent="0" lvl="0" marL="0" rtl="0" algn="l">
              <a:lnSpc>
                <a:spcPct val="100000"/>
              </a:lnSpc>
              <a:spcBef>
                <a:spcPts val="0"/>
              </a:spcBef>
              <a:spcAft>
                <a:spcPts val="0"/>
              </a:spcAft>
              <a:buClr>
                <a:schemeClr val="dk1"/>
              </a:buClr>
              <a:buSzPts val="1100"/>
              <a:buFont typeface="Arial"/>
              <a:buNone/>
            </a:pPr>
            <a:r>
              <a:rPr lang="en-GB"/>
              <a:t>We’ll all shake our shakers because it’s fun to do.</a:t>
            </a:r>
            <a:endParaRPr/>
          </a:p>
          <a:p>
            <a:pPr indent="0" lvl="0" marL="0" rtl="0" algn="l">
              <a:lnSpc>
                <a:spcPct val="100000"/>
              </a:lnSpc>
              <a:spcBef>
                <a:spcPts val="0"/>
              </a:spcBef>
              <a:spcAft>
                <a:spcPts val="0"/>
              </a:spcAft>
              <a:buClr>
                <a:schemeClr val="dk1"/>
              </a:buClr>
              <a:buSzPts val="1100"/>
              <a:buFont typeface="Arial"/>
              <a:buNone/>
            </a:pPr>
            <a:r>
              <a:rPr lang="en-GB"/>
              <a:t>Shake them up high. </a:t>
            </a:r>
            <a:r>
              <a:rPr i="1" lang="en-GB">
                <a:solidFill>
                  <a:srgbClr val="FF00FF"/>
                </a:solidFill>
              </a:rPr>
              <a:t>(shake up high in a high voice)</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Shake them down low.</a:t>
            </a:r>
            <a:r>
              <a:rPr i="1" lang="en-GB">
                <a:solidFill>
                  <a:srgbClr val="FF00FF"/>
                </a:solidFill>
              </a:rPr>
              <a:t> (shake down low in a low voice)</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And shake them in the middle. </a:t>
            </a:r>
            <a:r>
              <a:rPr i="1" lang="en-GB">
                <a:solidFill>
                  <a:srgbClr val="FF00FF"/>
                </a:solidFill>
              </a:rPr>
              <a:t>(shake in front, using a normal voice)</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Lots of the old Mother Goose rhymes are good for babies. But some are too old-fashioned. There’s a rhyme called “Pease Porridge Hot”, but has anyone here ever eaten Pease Porridge? </a:t>
            </a:r>
            <a:r>
              <a:rPr i="1" lang="en-GB">
                <a:solidFill>
                  <a:srgbClr val="FF00FF"/>
                </a:solidFill>
              </a:rPr>
              <a:t>(Pause for answers and choose the appropriate one:)</a:t>
            </a:r>
            <a:r>
              <a:rPr lang="en-GB"/>
              <a:t> Not many / no one! Although it’s outdated, the rhythm is so catching, people still recite it today. So let’s update the rhyme, keeping the rhythm but changing the words to something almost everyone knows -- PIZZA! Although your babies can’t eat pizza yet, you can! Join me and tap your shakers to the beat!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Pizza, pizza hot. Pizza, pizza cold.</a:t>
            </a:r>
            <a:endParaRPr/>
          </a:p>
          <a:p>
            <a:pPr indent="0" lvl="0" marL="0" rtl="0" algn="l">
              <a:lnSpc>
                <a:spcPct val="100000"/>
              </a:lnSpc>
              <a:spcBef>
                <a:spcPts val="0"/>
              </a:spcBef>
              <a:spcAft>
                <a:spcPts val="0"/>
              </a:spcAft>
              <a:buClr>
                <a:schemeClr val="dk1"/>
              </a:buClr>
              <a:buSzPts val="1100"/>
              <a:buFont typeface="Arial"/>
              <a:buNone/>
            </a:pPr>
            <a:r>
              <a:rPr lang="en-GB"/>
              <a:t>Pizza, pizza in the box, nine days old.</a:t>
            </a:r>
            <a:endParaRPr/>
          </a:p>
          <a:p>
            <a:pPr indent="0" lvl="0" marL="0" rtl="0" algn="l">
              <a:lnSpc>
                <a:spcPct val="100000"/>
              </a:lnSpc>
              <a:spcBef>
                <a:spcPts val="0"/>
              </a:spcBef>
              <a:spcAft>
                <a:spcPts val="0"/>
              </a:spcAft>
              <a:buClr>
                <a:schemeClr val="dk1"/>
              </a:buClr>
              <a:buSzPts val="1100"/>
              <a:buFont typeface="Arial"/>
              <a:buNone/>
            </a:pPr>
            <a:r>
              <a:rPr lang="en-GB"/>
              <a:t>Some like it hot. Some like it cold.</a:t>
            </a:r>
            <a:endParaRPr/>
          </a:p>
          <a:p>
            <a:pPr indent="0" lvl="0" marL="0" rtl="0" algn="l">
              <a:lnSpc>
                <a:spcPct val="100000"/>
              </a:lnSpc>
              <a:spcBef>
                <a:spcPts val="0"/>
              </a:spcBef>
              <a:spcAft>
                <a:spcPts val="0"/>
              </a:spcAft>
              <a:buClr>
                <a:schemeClr val="dk1"/>
              </a:buClr>
              <a:buSzPts val="1100"/>
              <a:buFont typeface="Arial"/>
              <a:buNone/>
            </a:pPr>
            <a:r>
              <a:rPr lang="en-GB"/>
              <a:t>Some like it in the box, nine days old.</a:t>
            </a:r>
            <a:r>
              <a:rPr lang="en-GB">
                <a:solidFill>
                  <a:schemeClr val="dk1"/>
                </a:solidFill>
              </a:rPr>
              <a:t> </a:t>
            </a:r>
            <a:r>
              <a:rPr i="1" lang="en-GB">
                <a:solidFill>
                  <a:schemeClr val="dk1"/>
                </a:solidFill>
              </a:rPr>
              <a:t>(Not me!)</a:t>
            </a:r>
            <a:r>
              <a:rPr i="1" lang="en-GB">
                <a:solidFill>
                  <a:srgbClr val="FF00FF"/>
                </a:solidFill>
              </a:rPr>
              <a:t> or </a:t>
            </a:r>
            <a:r>
              <a:rPr i="1" lang="en-GB"/>
              <a:t>(I do!)</a:t>
            </a:r>
            <a:endParaRPr i="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Here’s another song that many people know. Shake your shakers along with the song! </a:t>
            </a:r>
            <a:r>
              <a:rPr i="1" lang="en-GB">
                <a:solidFill>
                  <a:srgbClr val="FF00FF"/>
                </a:solidFill>
              </a:rPr>
              <a:t>(If you think you are running out of </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time, just sing the first verse and don’t repeat it)</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The wheels on the bus go ‘round and ‘round, </a:t>
            </a:r>
            <a:r>
              <a:rPr i="1" lang="en-GB">
                <a:solidFill>
                  <a:srgbClr val="FF00FF"/>
                </a:solidFill>
              </a:rPr>
              <a:t>(Move shakers in a circle)</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‘Round and around, ‘round and around.</a:t>
            </a:r>
            <a:endParaRPr/>
          </a:p>
          <a:p>
            <a:pPr indent="0" lvl="0" marL="0" rtl="0" algn="l">
              <a:lnSpc>
                <a:spcPct val="100000"/>
              </a:lnSpc>
              <a:spcBef>
                <a:spcPts val="0"/>
              </a:spcBef>
              <a:spcAft>
                <a:spcPts val="0"/>
              </a:spcAft>
              <a:buClr>
                <a:schemeClr val="dk1"/>
              </a:buClr>
              <a:buSzPts val="1100"/>
              <a:buFont typeface="Arial"/>
              <a:buNone/>
            </a:pPr>
            <a:r>
              <a:rPr lang="en-GB"/>
              <a:t>The wheels on the bus go ‘round and ‘round,</a:t>
            </a:r>
            <a:endParaRPr/>
          </a:p>
          <a:p>
            <a:pPr indent="0" lvl="0" marL="0" rtl="0" algn="l">
              <a:lnSpc>
                <a:spcPct val="100000"/>
              </a:lnSpc>
              <a:spcBef>
                <a:spcPts val="0"/>
              </a:spcBef>
              <a:spcAft>
                <a:spcPts val="0"/>
              </a:spcAft>
              <a:buClr>
                <a:schemeClr val="dk1"/>
              </a:buClr>
              <a:buSzPts val="1100"/>
              <a:buFont typeface="Arial"/>
              <a:buNone/>
            </a:pPr>
            <a:r>
              <a:rPr lang="en-GB"/>
              <a:t>On our way to the library.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The wipers on the bus go swish, swish, swish. </a:t>
            </a:r>
            <a:r>
              <a:rPr i="1" lang="en-GB">
                <a:solidFill>
                  <a:srgbClr val="FF00FF"/>
                </a:solidFill>
              </a:rPr>
              <a:t>(Swish shakers from side to side)</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Swish, swish, swish… Swish, swish, swish.</a:t>
            </a:r>
            <a:endParaRPr/>
          </a:p>
          <a:p>
            <a:pPr indent="0" lvl="0" marL="0" rtl="0" algn="l">
              <a:lnSpc>
                <a:spcPct val="100000"/>
              </a:lnSpc>
              <a:spcBef>
                <a:spcPts val="0"/>
              </a:spcBef>
              <a:spcAft>
                <a:spcPts val="0"/>
              </a:spcAft>
              <a:buClr>
                <a:schemeClr val="dk1"/>
              </a:buClr>
              <a:buSzPts val="1100"/>
              <a:buFont typeface="Arial"/>
              <a:buNone/>
            </a:pPr>
            <a:r>
              <a:rPr lang="en-GB"/>
              <a:t>The wipers on the bus go swish, swish, swish.</a:t>
            </a:r>
            <a:endParaRPr/>
          </a:p>
          <a:p>
            <a:pPr indent="0" lvl="0" marL="0" rtl="0" algn="l">
              <a:lnSpc>
                <a:spcPct val="100000"/>
              </a:lnSpc>
              <a:spcBef>
                <a:spcPts val="0"/>
              </a:spcBef>
              <a:spcAft>
                <a:spcPts val="0"/>
              </a:spcAft>
              <a:buClr>
                <a:schemeClr val="dk1"/>
              </a:buClr>
              <a:buSzPts val="1100"/>
              <a:buFont typeface="Arial"/>
              <a:buNone/>
            </a:pPr>
            <a:r>
              <a:rPr lang="en-GB"/>
              <a:t>On our way to the library.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You can sing this song for anything! Instead of saying “On our way to the library,” you can substitute “Going to the doctors,” “on our way to the supermarket,” or even “coming here for Hatchlings!” Just change the word at the end of the last verse.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Time to put the shakers away:</a:t>
            </a:r>
            <a:endParaRPr/>
          </a:p>
          <a:p>
            <a:pPr indent="0" lvl="0" marL="0" rtl="0" algn="l">
              <a:lnSpc>
                <a:spcPct val="100000"/>
              </a:lnSpc>
              <a:spcBef>
                <a:spcPts val="0"/>
              </a:spcBef>
              <a:spcAft>
                <a:spcPts val="0"/>
              </a:spcAft>
              <a:buClr>
                <a:schemeClr val="dk1"/>
              </a:buClr>
              <a:buSzPts val="1100"/>
              <a:buFont typeface="Arial"/>
              <a:buNone/>
            </a:pPr>
            <a:r>
              <a:rPr lang="en-GB"/>
              <a:t>Shakers away, shakers away, put your shakers away today. </a:t>
            </a:r>
            <a:endParaRPr/>
          </a:p>
          <a:p>
            <a:pPr indent="0" lvl="0" marL="0" rtl="0" algn="l">
              <a:lnSpc>
                <a:spcPct val="100000"/>
              </a:lnSpc>
              <a:spcBef>
                <a:spcPts val="0"/>
              </a:spcBef>
              <a:spcAft>
                <a:spcPts val="0"/>
              </a:spcAft>
              <a:buClr>
                <a:schemeClr val="dk1"/>
              </a:buClr>
              <a:buSzPts val="1100"/>
              <a:buFont typeface="Arial"/>
              <a:buNone/>
            </a:pPr>
            <a:r>
              <a:rPr lang="en-GB"/>
              <a:t>Shakers away, shakers away, put your shakers away today.</a:t>
            </a:r>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(Sing as many times as needed.)</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Does that song sound familiar? That clean-up song, with very simple words that is easy to sing, that means it’s time to put toys away! You can substitute any word for “toys.” By singing this song from the time your children are little, they’ll know what they have to do when they hear it. And cleaning up to a tune becomes a fun game!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Singing lullabies calms and relaxes babies. </a:t>
            </a:r>
            <a:endParaRPr/>
          </a:p>
          <a:p>
            <a:pPr indent="0" lvl="0" marL="0" rtl="0" algn="l">
              <a:lnSpc>
                <a:spcPct val="100000"/>
              </a:lnSpc>
              <a:spcBef>
                <a:spcPts val="0"/>
              </a:spcBef>
              <a:spcAft>
                <a:spcPts val="0"/>
              </a:spcAft>
              <a:buSzPts val="1100"/>
              <a:buNone/>
            </a:pPr>
            <a:r>
              <a:rPr lang="en-GB"/>
              <a:t>• Change the words or use your baby’s name instead of “Baby.”</a:t>
            </a:r>
            <a:endParaRPr/>
          </a:p>
          <a:p>
            <a:pPr indent="0" lvl="0" marL="0" rtl="0" algn="l">
              <a:lnSpc>
                <a:spcPct val="100000"/>
              </a:lnSpc>
              <a:spcBef>
                <a:spcPts val="0"/>
              </a:spcBef>
              <a:spcAft>
                <a:spcPts val="0"/>
              </a:spcAft>
              <a:buSzPts val="1100"/>
              <a:buNone/>
            </a:pPr>
            <a:r>
              <a:rPr lang="en-GB"/>
              <a:t>• “Baby, Baby, You’re My Star” To the tune of “Twinkle, Twinkle, Little Star” </a:t>
            </a:r>
            <a:endParaRPr/>
          </a:p>
          <a:p>
            <a:pPr indent="0" lvl="0" marL="0" rtl="0" algn="l">
              <a:lnSpc>
                <a:spcPct val="100000"/>
              </a:lnSpc>
              <a:spcBef>
                <a:spcPts val="0"/>
              </a:spcBef>
              <a:spcAft>
                <a:spcPts val="0"/>
              </a:spcAft>
              <a:buSzPts val="1100"/>
              <a:buNone/>
            </a:pPr>
            <a:r>
              <a:rPr lang="en-GB"/>
              <a:t>Baby, baby (or use “Baby” and then substitute the baby’s name) you’re my star. </a:t>
            </a:r>
            <a:endParaRPr/>
          </a:p>
          <a:p>
            <a:pPr indent="0" lvl="0" marL="0" rtl="0" algn="l">
              <a:lnSpc>
                <a:spcPct val="100000"/>
              </a:lnSpc>
              <a:spcBef>
                <a:spcPts val="0"/>
              </a:spcBef>
              <a:spcAft>
                <a:spcPts val="0"/>
              </a:spcAft>
              <a:buSzPts val="1100"/>
              <a:buNone/>
            </a:pPr>
            <a:r>
              <a:rPr lang="en-GB"/>
              <a:t>I love you just as you are. </a:t>
            </a:r>
            <a:endParaRPr/>
          </a:p>
          <a:p>
            <a:pPr indent="0" lvl="0" marL="0" rtl="0" algn="l">
              <a:lnSpc>
                <a:spcPct val="100000"/>
              </a:lnSpc>
              <a:spcBef>
                <a:spcPts val="0"/>
              </a:spcBef>
              <a:spcAft>
                <a:spcPts val="0"/>
              </a:spcAft>
              <a:buSzPts val="1100"/>
              <a:buNone/>
            </a:pPr>
            <a:r>
              <a:rPr lang="en-GB"/>
              <a:t>You’re the apple of my eye, </a:t>
            </a:r>
            <a:endParaRPr/>
          </a:p>
          <a:p>
            <a:pPr indent="0" lvl="0" marL="0" rtl="0" algn="l">
              <a:lnSpc>
                <a:spcPct val="100000"/>
              </a:lnSpc>
              <a:spcBef>
                <a:spcPts val="0"/>
              </a:spcBef>
              <a:spcAft>
                <a:spcPts val="0"/>
              </a:spcAft>
              <a:buSzPts val="1100"/>
              <a:buNone/>
            </a:pPr>
            <a:r>
              <a:rPr lang="en-GB"/>
              <a:t>You will grow to be so high. </a:t>
            </a:r>
            <a:endParaRPr/>
          </a:p>
          <a:p>
            <a:pPr indent="0" lvl="0" marL="0" rtl="0" algn="l">
              <a:lnSpc>
                <a:spcPct val="100000"/>
              </a:lnSpc>
              <a:spcBef>
                <a:spcPts val="0"/>
              </a:spcBef>
              <a:spcAft>
                <a:spcPts val="0"/>
              </a:spcAft>
              <a:buSzPts val="1100"/>
              <a:buNone/>
            </a:pPr>
            <a:r>
              <a:rPr lang="en-GB"/>
              <a:t>Baby ( ), you’re my star. </a:t>
            </a:r>
            <a:endParaRPr/>
          </a:p>
          <a:p>
            <a:pPr indent="0" lvl="0" marL="0" rtl="0" algn="l">
              <a:lnSpc>
                <a:spcPct val="100000"/>
              </a:lnSpc>
              <a:spcBef>
                <a:spcPts val="0"/>
              </a:spcBef>
              <a:spcAft>
                <a:spcPts val="0"/>
              </a:spcAft>
              <a:buSzPts val="1100"/>
              <a:buNone/>
            </a:pPr>
            <a:r>
              <a:rPr lang="en-GB"/>
              <a:t>I love you just as you are.</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a:t>
            </a:r>
            <a:r>
              <a:rPr lang="en-GB">
                <a:solidFill>
                  <a:schemeClr val="dk1"/>
                </a:solidFill>
              </a:rPr>
              <a:t>Singing lullabies calms and relaxes babies. </a:t>
            </a:r>
            <a:r>
              <a:rPr lang="en-GB"/>
              <a:t>At the sweetest time of the day, it’s wonderful to hold your babies close so they can hear your heartbeat and sing a lullaby.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Rock gently from side to side while singing a lullaby. Feel free to substitute your baby’s name in place of the word “Baby” or after it. For example if your child’s name is Susie, you might want to sing, “Susie, Susie” or “Baby Susie.”Here is “Twinkle, Twinkle Little Star” with some new words.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a:t>
            </a:r>
            <a:r>
              <a:rPr i="1" lang="en-GB"/>
              <a:t>Tune of “Twinkle, Twinkle, Little Star”</a:t>
            </a:r>
            <a:endParaRPr i="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Baby, baby</a:t>
            </a:r>
            <a:r>
              <a:rPr i="1" lang="en-GB">
                <a:solidFill>
                  <a:srgbClr val="FF00FF"/>
                </a:solidFill>
              </a:rPr>
              <a:t> (or use “Baby” and then substitute your baby’s name)</a:t>
            </a:r>
            <a:r>
              <a:rPr lang="en-GB"/>
              <a:t> you’re my star.</a:t>
            </a:r>
            <a:endParaRPr/>
          </a:p>
          <a:p>
            <a:pPr indent="0" lvl="0" marL="0" rtl="0" algn="l">
              <a:lnSpc>
                <a:spcPct val="100000"/>
              </a:lnSpc>
              <a:spcBef>
                <a:spcPts val="0"/>
              </a:spcBef>
              <a:spcAft>
                <a:spcPts val="0"/>
              </a:spcAft>
              <a:buClr>
                <a:schemeClr val="dk1"/>
              </a:buClr>
              <a:buSzPts val="1100"/>
              <a:buFont typeface="Arial"/>
              <a:buNone/>
            </a:pPr>
            <a:r>
              <a:rPr lang="en-GB"/>
              <a:t>I love you just as you are.</a:t>
            </a:r>
            <a:endParaRPr/>
          </a:p>
          <a:p>
            <a:pPr indent="0" lvl="0" marL="0" rtl="0" algn="l">
              <a:lnSpc>
                <a:spcPct val="100000"/>
              </a:lnSpc>
              <a:spcBef>
                <a:spcPts val="0"/>
              </a:spcBef>
              <a:spcAft>
                <a:spcPts val="0"/>
              </a:spcAft>
              <a:buClr>
                <a:schemeClr val="dk1"/>
              </a:buClr>
              <a:buSzPts val="1100"/>
              <a:buFont typeface="Arial"/>
              <a:buNone/>
            </a:pPr>
            <a:r>
              <a:rPr lang="en-GB"/>
              <a:t>You’re the apple of my eye,</a:t>
            </a:r>
            <a:endParaRPr/>
          </a:p>
          <a:p>
            <a:pPr indent="0" lvl="0" marL="0" rtl="0" algn="l">
              <a:lnSpc>
                <a:spcPct val="100000"/>
              </a:lnSpc>
              <a:spcBef>
                <a:spcPts val="0"/>
              </a:spcBef>
              <a:spcAft>
                <a:spcPts val="0"/>
              </a:spcAft>
              <a:buClr>
                <a:schemeClr val="dk1"/>
              </a:buClr>
              <a:buSzPts val="1100"/>
              <a:buFont typeface="Arial"/>
              <a:buNone/>
            </a:pPr>
            <a:r>
              <a:rPr lang="en-GB"/>
              <a:t>You will grow to be so high.</a:t>
            </a:r>
            <a:endParaRPr/>
          </a:p>
          <a:p>
            <a:pPr indent="0" lvl="0" marL="0" rtl="0" algn="l">
              <a:lnSpc>
                <a:spcPct val="100000"/>
              </a:lnSpc>
              <a:spcBef>
                <a:spcPts val="0"/>
              </a:spcBef>
              <a:spcAft>
                <a:spcPts val="0"/>
              </a:spcAft>
              <a:buClr>
                <a:schemeClr val="dk1"/>
              </a:buClr>
              <a:buSzPts val="1100"/>
              <a:buFont typeface="Arial"/>
              <a:buNone/>
            </a:pPr>
            <a:r>
              <a:rPr lang="en-GB"/>
              <a:t>Baby ( ), you’re my star.</a:t>
            </a:r>
            <a:endParaRPr/>
          </a:p>
          <a:p>
            <a:pPr indent="0" lvl="0" marL="0" rtl="0" algn="l">
              <a:lnSpc>
                <a:spcPct val="100000"/>
              </a:lnSpc>
              <a:spcBef>
                <a:spcPts val="0"/>
              </a:spcBef>
              <a:spcAft>
                <a:spcPts val="0"/>
              </a:spcAft>
              <a:buClr>
                <a:schemeClr val="dk1"/>
              </a:buClr>
              <a:buSzPts val="1100"/>
              <a:buFont typeface="Arial"/>
              <a:buNone/>
            </a:pPr>
            <a:r>
              <a:rPr lang="en-GB"/>
              <a:t>I love you just as you are.</a:t>
            </a:r>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(sing twice)</a:t>
            </a:r>
            <a:endParaRPr i="1">
              <a:solidFill>
                <a:srgbClr val="FF00FF"/>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Libraries are places for finding answers to your questions. </a:t>
            </a:r>
            <a:endParaRPr/>
          </a:p>
          <a:p>
            <a:pPr indent="0" lvl="0" marL="0" rtl="0" algn="l">
              <a:lnSpc>
                <a:spcPct val="100000"/>
              </a:lnSpc>
              <a:spcBef>
                <a:spcPts val="0"/>
              </a:spcBef>
              <a:spcAft>
                <a:spcPts val="0"/>
              </a:spcAft>
              <a:buSzPts val="1100"/>
              <a:buNone/>
            </a:pPr>
            <a:r>
              <a:rPr lang="en-GB"/>
              <a:t>• Librarians help people find what they are looking for </a:t>
            </a:r>
            <a:endParaRPr/>
          </a:p>
          <a:p>
            <a:pPr indent="0" lvl="0" marL="0" rtl="0" algn="l">
              <a:lnSpc>
                <a:spcPct val="100000"/>
              </a:lnSpc>
              <a:spcBef>
                <a:spcPts val="0"/>
              </a:spcBef>
              <a:spcAft>
                <a:spcPts val="0"/>
              </a:spcAft>
              <a:buSzPts val="1100"/>
              <a:buNone/>
            </a:pPr>
            <a:r>
              <a:rPr lang="en-GB"/>
              <a:t>• Libraries welcome parents and babies </a:t>
            </a:r>
            <a:endParaRPr/>
          </a:p>
          <a:p>
            <a:pPr indent="0" lvl="0" marL="0" rtl="0" algn="l">
              <a:lnSpc>
                <a:spcPct val="100000"/>
              </a:lnSpc>
              <a:spcBef>
                <a:spcPts val="0"/>
              </a:spcBef>
              <a:spcAft>
                <a:spcPts val="0"/>
              </a:spcAft>
              <a:buSzPts val="1100"/>
              <a:buNone/>
            </a:pPr>
            <a:r>
              <a:rPr lang="en-GB"/>
              <a:t>• You can meet other families with babies at the library. </a:t>
            </a:r>
            <a:endParaRPr/>
          </a:p>
          <a:p>
            <a:pPr indent="0" lvl="0" marL="0" rtl="0" algn="l">
              <a:lnSpc>
                <a:spcPct val="100000"/>
              </a:lnSpc>
              <a:spcBef>
                <a:spcPts val="0"/>
              </a:spcBef>
              <a:spcAft>
                <a:spcPts val="0"/>
              </a:spcAft>
              <a:buSzPts val="1100"/>
              <a:buNone/>
            </a:pPr>
            <a:r>
              <a:rPr lang="en-GB"/>
              <a:t>• Meet future friends during library programs</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We’re so glad you came to this program at our library / the Judy Center/ this location. Come next week! Come any time! Come visit me at the library, too! A library is a place for finding answers to your questions, about your babies or anything else. A librarian’s job is to help people find what they are looking for, so you can always feel comfortable asking questions. We have programs for you and your baby, so you don’t have to worry about a babysitter. You’ll meet other families with babies, future friends in the making.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Get a library card and become a regular! We’d love to see you!</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 name="Google Shape;1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 name="Google Shape;17;p1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1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7.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16.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1"/>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2"/>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3"/>
          <p:cNvPicPr preferRelativeResize="0"/>
          <p:nvPr/>
        </p:nvPicPr>
        <p:blipFill rotWithShape="1">
          <a:blip r:embed="rId3">
            <a:alphaModFix/>
          </a:blip>
          <a:srcRect b="0" l="0" r="0" t="0"/>
          <a:stretch/>
        </p:blipFill>
        <p:spPr>
          <a:xfrm>
            <a:off x="0" y="0"/>
            <a:ext cx="9144003" cy="5143490"/>
          </a:xfrm>
          <a:prstGeom prst="rect">
            <a:avLst/>
          </a:prstGeom>
          <a:noFill/>
          <a:ln>
            <a:noFill/>
          </a:ln>
        </p:spPr>
      </p:pic>
      <p:sp>
        <p:nvSpPr>
          <p:cNvPr id="110" name="Google Shape;110;p13"/>
          <p:cNvSpPr/>
          <p:nvPr/>
        </p:nvSpPr>
        <p:spPr>
          <a:xfrm>
            <a:off x="5914325" y="3228125"/>
            <a:ext cx="2705100" cy="155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13"/>
          <p:cNvPicPr preferRelativeResize="0"/>
          <p:nvPr/>
        </p:nvPicPr>
        <p:blipFill>
          <a:blip r:embed="rId4">
            <a:alphaModFix/>
          </a:blip>
          <a:stretch>
            <a:fillRect/>
          </a:stretch>
        </p:blipFill>
        <p:spPr>
          <a:xfrm>
            <a:off x="4992425" y="3334125"/>
            <a:ext cx="2926025" cy="826250"/>
          </a:xfrm>
          <a:prstGeom prst="rect">
            <a:avLst/>
          </a:prstGeom>
          <a:noFill/>
          <a:ln>
            <a:noFill/>
          </a:ln>
        </p:spPr>
      </p:pic>
      <p:pic>
        <p:nvPicPr>
          <p:cNvPr id="112" name="Google Shape;112;p13"/>
          <p:cNvPicPr preferRelativeResize="0"/>
          <p:nvPr/>
        </p:nvPicPr>
        <p:blipFill>
          <a:blip r:embed="rId5">
            <a:alphaModFix/>
          </a:blip>
          <a:stretch>
            <a:fillRect/>
          </a:stretch>
        </p:blipFill>
        <p:spPr>
          <a:xfrm>
            <a:off x="7736250" y="3228125"/>
            <a:ext cx="1239550" cy="1285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4"/>
          <p:cNvPicPr preferRelativeResize="0"/>
          <p:nvPr/>
        </p:nvPicPr>
        <p:blipFill rotWithShape="1">
          <a:blip r:embed="rId3">
            <a:alphaModFix/>
          </a:blip>
          <a:srcRect b="0" l="0" r="0" t="0"/>
          <a:stretch/>
        </p:blipFill>
        <p:spPr>
          <a:xfrm>
            <a:off x="0" y="0"/>
            <a:ext cx="9144003" cy="5143490"/>
          </a:xfrm>
          <a:prstGeom prst="rect">
            <a:avLst/>
          </a:prstGeom>
          <a:noFill/>
          <a:ln>
            <a:noFill/>
          </a:ln>
        </p:spPr>
      </p:pic>
      <p:sp>
        <p:nvSpPr>
          <p:cNvPr id="118" name="Google Shape;118;p14"/>
          <p:cNvSpPr/>
          <p:nvPr/>
        </p:nvSpPr>
        <p:spPr>
          <a:xfrm>
            <a:off x="462500" y="4293250"/>
            <a:ext cx="1163400" cy="57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14"/>
          <p:cNvPicPr preferRelativeResize="0"/>
          <p:nvPr/>
        </p:nvPicPr>
        <p:blipFill>
          <a:blip r:embed="rId4">
            <a:alphaModFix/>
          </a:blip>
          <a:stretch>
            <a:fillRect/>
          </a:stretch>
        </p:blipFill>
        <p:spPr>
          <a:xfrm>
            <a:off x="525638" y="4363175"/>
            <a:ext cx="1037125" cy="509375"/>
          </a:xfrm>
          <a:prstGeom prst="rect">
            <a:avLst/>
          </a:prstGeom>
          <a:noFill/>
          <a:ln>
            <a:noFill/>
          </a:ln>
        </p:spPr>
      </p:pic>
      <p:sp>
        <p:nvSpPr>
          <p:cNvPr id="120" name="Google Shape;120;p14"/>
          <p:cNvSpPr/>
          <p:nvPr/>
        </p:nvSpPr>
        <p:spPr>
          <a:xfrm>
            <a:off x="406425" y="3634550"/>
            <a:ext cx="1513500" cy="579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14"/>
          <p:cNvPicPr preferRelativeResize="0"/>
          <p:nvPr/>
        </p:nvPicPr>
        <p:blipFill>
          <a:blip r:embed="rId5">
            <a:alphaModFix/>
          </a:blip>
          <a:stretch>
            <a:fillRect/>
          </a:stretch>
        </p:blipFill>
        <p:spPr>
          <a:xfrm>
            <a:off x="406425" y="3668871"/>
            <a:ext cx="1513498" cy="5106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2"/>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3"/>
          <p:cNvPicPr preferRelativeResize="0"/>
          <p:nvPr/>
        </p:nvPicPr>
        <p:blipFill rotWithShape="1">
          <a:blip r:embed="rId3">
            <a:alphaModFix/>
          </a:blip>
          <a:srcRect b="0" l="0" r="0" t="0"/>
          <a:stretch/>
        </p:blipFill>
        <p:spPr>
          <a:xfrm>
            <a:off x="0" y="0"/>
            <a:ext cx="9144003"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4"/>
          <p:cNvPicPr preferRelativeResize="0"/>
          <p:nvPr/>
        </p:nvPicPr>
        <p:blipFill rotWithShape="1">
          <a:blip r:embed="rId3">
            <a:alphaModFix/>
          </a:blip>
          <a:srcRect b="0" l="0" r="0" t="0"/>
          <a:stretch/>
        </p:blipFill>
        <p:spPr>
          <a:xfrm>
            <a:off x="0" y="0"/>
            <a:ext cx="9144018"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6"/>
          <p:cNvPicPr preferRelativeResize="0"/>
          <p:nvPr/>
        </p:nvPicPr>
        <p:blipFill rotWithShape="1">
          <a:blip r:embed="rId3">
            <a:alphaModFix/>
          </a:blip>
          <a:srcRect b="0" l="0" r="0" t="0"/>
          <a:stretch/>
        </p:blipFill>
        <p:spPr>
          <a:xfrm>
            <a:off x="0" y="0"/>
            <a:ext cx="9144018"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7"/>
          <p:cNvPicPr preferRelativeResize="0"/>
          <p:nvPr/>
        </p:nvPicPr>
        <p:blipFill rotWithShape="1">
          <a:blip r:embed="rId3">
            <a:alphaModFix/>
          </a:blip>
          <a:srcRect b="0" l="0" r="0" t="0"/>
          <a:stretch/>
        </p:blipFill>
        <p:spPr>
          <a:xfrm>
            <a:off x="0" y="0"/>
            <a:ext cx="9144018"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8"/>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9"/>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0"/>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