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1" roundtripDataSignature="AMtx7mje75NczboJO8MdOiGoeaASPTs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t>• Welcome to MGOL Hatchlings – In the Nest. Give description.</a:t>
            </a:r>
            <a:endParaRPr sz="1200"/>
          </a:p>
          <a:p>
            <a:pPr indent="0" lvl="0" marL="0" rtl="0" algn="l">
              <a:lnSpc>
                <a:spcPct val="100000"/>
              </a:lnSpc>
              <a:spcBef>
                <a:spcPts val="0"/>
              </a:spcBef>
              <a:spcAft>
                <a:spcPts val="0"/>
              </a:spcAft>
              <a:buSzPts val="1100"/>
              <a:buNone/>
            </a:pPr>
            <a:r>
              <a:rPr lang="en-GB" sz="1200"/>
              <a:t>• Fill out paperwork (mention that it’s for research &amp; photos for articles and conference presentations)</a:t>
            </a:r>
            <a:endParaRPr sz="1200"/>
          </a:p>
          <a:p>
            <a:pPr indent="0" lvl="0" marL="0" rtl="0" algn="l">
              <a:lnSpc>
                <a:spcPct val="100000"/>
              </a:lnSpc>
              <a:spcBef>
                <a:spcPts val="0"/>
              </a:spcBef>
              <a:spcAft>
                <a:spcPts val="0"/>
              </a:spcAft>
              <a:buSzPts val="1100"/>
              <a:buNone/>
            </a:pPr>
            <a:r>
              <a:rPr lang="en-GB" sz="1200"/>
              <a:t>• Reassure parents not to worry if their children make noise.</a:t>
            </a:r>
            <a:endParaRPr sz="1200"/>
          </a:p>
          <a:p>
            <a:pPr indent="0" lvl="0" marL="0" rtl="0" algn="l">
              <a:lnSpc>
                <a:spcPct val="100000"/>
              </a:lnSpc>
              <a:spcBef>
                <a:spcPts val="0"/>
              </a:spcBef>
              <a:spcAft>
                <a:spcPts val="0"/>
              </a:spcAft>
              <a:buSzPts val="1100"/>
              <a:buNone/>
            </a:pPr>
            <a:r>
              <a:rPr lang="en-GB" sz="1200"/>
              <a:t>• Tell parents they don’t need to sit still either.</a:t>
            </a:r>
            <a:endParaRPr sz="1200"/>
          </a:p>
          <a:p>
            <a:pPr indent="0" lvl="0" marL="0" rtl="0" algn="l">
              <a:lnSpc>
                <a:spcPct val="100000"/>
              </a:lnSpc>
              <a:spcBef>
                <a:spcPts val="0"/>
              </a:spcBef>
              <a:spcAft>
                <a:spcPts val="0"/>
              </a:spcAft>
              <a:buSzPts val="1100"/>
              <a:buNone/>
            </a:pPr>
            <a:r>
              <a:rPr lang="en-GB" sz="1200"/>
              <a:t>• Give guidance on what to do if a child starts loudly crying or wailing.</a:t>
            </a:r>
            <a:endParaRPr sz="1200"/>
          </a:p>
          <a:p>
            <a:pPr indent="0" lvl="0" marL="0" rtl="0" algn="l">
              <a:lnSpc>
                <a:spcPct val="100000"/>
              </a:lnSpc>
              <a:spcBef>
                <a:spcPts val="0"/>
              </a:spcBef>
              <a:spcAft>
                <a:spcPts val="0"/>
              </a:spcAft>
              <a:buSzPts val="1100"/>
              <a:buNone/>
            </a:pPr>
            <a:r>
              <a:rPr lang="en-GB" sz="1200"/>
              <a:t>• Don’t wake the baby!</a:t>
            </a:r>
            <a:endParaRPr sz="1200"/>
          </a:p>
          <a:p>
            <a:pPr indent="0" lvl="0" marL="0" rtl="0" algn="l">
              <a:lnSpc>
                <a:spcPct val="100000"/>
              </a:lnSpc>
              <a:spcBef>
                <a:spcPts val="0"/>
              </a:spcBef>
              <a:spcAft>
                <a:spcPts val="0"/>
              </a:spcAft>
              <a:buSzPts val="1100"/>
              <a:buNone/>
            </a:pPr>
            <a:r>
              <a:rPr lang="en-GB" sz="1200"/>
              <a:t>• Your baby learns by imitating you so participate enthusiastically. </a:t>
            </a:r>
            <a:endParaRPr sz="1200"/>
          </a:p>
          <a:p>
            <a:pPr indent="0" lvl="0" marL="0" rtl="0" algn="l">
              <a:lnSpc>
                <a:spcPct val="100000"/>
              </a:lnSpc>
              <a:spcBef>
                <a:spcPts val="0"/>
              </a:spcBef>
              <a:spcAft>
                <a:spcPts val="0"/>
              </a:spcAft>
              <a:buSzPts val="1100"/>
              <a:buNone/>
            </a:pPr>
            <a:r>
              <a:rPr lang="en-GB" sz="1200"/>
              <a:t>• In order for your baby to get the most out of this, cell phones off. </a:t>
            </a:r>
            <a:endParaRPr sz="1200"/>
          </a:p>
          <a:p>
            <a:pPr indent="0" lvl="0" marL="0" rtl="0" algn="l">
              <a:lnSpc>
                <a:spcPct val="100000"/>
              </a:lnSpc>
              <a:spcBef>
                <a:spcPts val="0"/>
              </a:spcBef>
              <a:spcAft>
                <a:spcPts val="0"/>
              </a:spcAft>
              <a:buSzPts val="1100"/>
              <a:buNone/>
            </a:pPr>
            <a:r>
              <a:rPr lang="en-GB" sz="1200"/>
              <a:t>• Introductions: Everyone introduces themselves and their babies</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GB" sz="1200"/>
              <a:t>***</a:t>
            </a:r>
            <a:endParaRPr sz="1200"/>
          </a:p>
          <a:p>
            <a:pPr indent="457200" lvl="0" marL="0" rtl="0" algn="l">
              <a:lnSpc>
                <a:spcPct val="100000"/>
              </a:lnSpc>
              <a:spcBef>
                <a:spcPts val="0"/>
              </a:spcBef>
              <a:spcAft>
                <a:spcPts val="0"/>
              </a:spcAft>
              <a:buSzPts val="1100"/>
              <a:buNone/>
            </a:pPr>
            <a:r>
              <a:rPr i="1" lang="en-GB" sz="1200">
                <a:solidFill>
                  <a:srgbClr val="FF00FF"/>
                </a:solidFill>
              </a:rPr>
              <a:t>Welcome everyone and introduce yourself. Be sure to smile and speak in a friendly and informal manner.</a:t>
            </a:r>
            <a:r>
              <a:rPr i="1" lang="en-GB" sz="1200"/>
              <a:t> </a:t>
            </a:r>
            <a:r>
              <a:rPr lang="en-GB" sz="1200"/>
              <a:t>Hello, babies, moms, dads, parents, and all other grown-ups with us today. Welcome to Mother Goose on the Loose: Hatchlings – In the Nest, Session 1. </a:t>
            </a:r>
            <a:endParaRPr sz="1200"/>
          </a:p>
          <a:p>
            <a:pPr indent="457200" lvl="0" marL="0" rtl="0" algn="l">
              <a:lnSpc>
                <a:spcPct val="100000"/>
              </a:lnSpc>
              <a:spcBef>
                <a:spcPts val="0"/>
              </a:spcBef>
              <a:spcAft>
                <a:spcPts val="0"/>
              </a:spcAft>
              <a:buSzPts val="1100"/>
              <a:buNone/>
            </a:pPr>
            <a:r>
              <a:t/>
            </a:r>
            <a:endParaRPr sz="1200"/>
          </a:p>
          <a:p>
            <a:pPr indent="457200" lvl="0" marL="0" rtl="0" algn="l">
              <a:lnSpc>
                <a:spcPct val="100000"/>
              </a:lnSpc>
              <a:spcBef>
                <a:spcPts val="0"/>
              </a:spcBef>
              <a:spcAft>
                <a:spcPts val="0"/>
              </a:spcAft>
              <a:buSzPts val="1100"/>
              <a:buNone/>
            </a:pPr>
            <a:r>
              <a:rPr lang="en-GB" sz="1200"/>
              <a:t>Thank you for being here.</a:t>
            </a:r>
            <a:r>
              <a:rPr i="1" lang="en-GB" sz="1200">
                <a:solidFill>
                  <a:srgbClr val="FF00FF"/>
                </a:solidFill>
              </a:rPr>
              <a:t> If appropriate: I’m glad to see familiar faces.</a:t>
            </a:r>
            <a:r>
              <a:rPr lang="en-GB" sz="1200"/>
              <a:t> I’m </a:t>
            </a:r>
            <a:r>
              <a:rPr lang="en-GB" sz="1200">
                <a:solidFill>
                  <a:srgbClr val="FF00FF"/>
                </a:solidFill>
              </a:rPr>
              <a:t>(say your name)</a:t>
            </a:r>
            <a:r>
              <a:rPr lang="en-GB" sz="1200"/>
              <a:t>, a children’s librarian at the</a:t>
            </a:r>
            <a:r>
              <a:rPr lang="en-GB" sz="1200">
                <a:solidFill>
                  <a:srgbClr val="FF00FF"/>
                </a:solidFill>
              </a:rPr>
              <a:t> (say the name of your library)</a:t>
            </a:r>
            <a:r>
              <a:rPr lang="en-GB" sz="1200"/>
              <a:t>, and I am delighted to see you here today. </a:t>
            </a:r>
            <a:r>
              <a:rPr i="1" lang="en-GB" sz="1200"/>
              <a:t>Mother Goose on the Loose Hatchlings: In The Nest</a:t>
            </a:r>
            <a:r>
              <a:rPr lang="en-GB" sz="1200"/>
              <a:t> was created especially for new parents, like you.</a:t>
            </a:r>
            <a:r>
              <a:rPr i="1" lang="en-GB" sz="1200"/>
              <a:t> Hatchlings </a:t>
            </a:r>
            <a:r>
              <a:rPr lang="en-GB" sz="1200"/>
              <a:t>is a new program; these are the first sessions which makes it especially wonderful that you are here! Sharing books together, doing fun reading activities and reciting rhymes from the very beginning will benefit your child’s overall development.Parents are their children’s first and very important teacher, so this program is for you as well as for your babies. We’re going to be doing lots of singing and reciting; I expect you to join in singing the songs and reciting rhymes. Learning together as a family is rewarding and powerful, so welcome!</a:t>
            </a:r>
            <a:endParaRPr sz="1200"/>
          </a:p>
          <a:p>
            <a:pPr indent="457200" lvl="0" marL="0" rtl="0" algn="l">
              <a:lnSpc>
                <a:spcPct val="100000"/>
              </a:lnSpc>
              <a:spcBef>
                <a:spcPts val="0"/>
              </a:spcBef>
              <a:spcAft>
                <a:spcPts val="0"/>
              </a:spcAft>
              <a:buSzPts val="1100"/>
              <a:buNone/>
            </a:pPr>
            <a:br>
              <a:rPr i="1" lang="en-GB" sz="1200">
                <a:solidFill>
                  <a:srgbClr val="FF00FF"/>
                </a:solidFill>
              </a:rPr>
            </a:br>
            <a:r>
              <a:rPr i="1" lang="en-GB" sz="1200">
                <a:solidFill>
                  <a:srgbClr val="FF00FF"/>
                </a:solidFill>
              </a:rPr>
              <a:t>	Fill out paperwork</a:t>
            </a:r>
            <a:r>
              <a:rPr lang="en-GB" sz="1200"/>
              <a:t> In order to make this program as good as possible, we have requested your feedback by filling out a survey at the end of the program. If you haven’t already filled out the consent form, please do it now. I’ll put the link in the chat box. (add link here) ‘It’s fine to get up and then come back once all the paperwork is done. Thank you for helping us in this way.</a:t>
            </a:r>
            <a:r>
              <a:rPr i="1" lang="en-GB" sz="1200"/>
              <a:t> </a:t>
            </a:r>
            <a:endParaRPr i="1"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Tell them what they’ll get to take home</a:t>
            </a:r>
            <a:r>
              <a:rPr i="1" lang="en-GB" sz="1200"/>
              <a:t> Hatchlings</a:t>
            </a:r>
            <a:r>
              <a:rPr lang="en-GB" sz="1200"/>
              <a:t> includes a lot of material and there are beautiful panels </a:t>
            </a:r>
            <a:r>
              <a:rPr lang="en-GB" sz="1200">
                <a:solidFill>
                  <a:srgbClr val="FF00FF"/>
                </a:solidFill>
              </a:rPr>
              <a:t>(point)</a:t>
            </a:r>
            <a:r>
              <a:rPr lang="en-GB" sz="1200"/>
              <a:t> to accompany our session. Please don’t try to take notes. To help you relax and enjoy being here with your baby, you will get a flyer with a picture of each panel at the end of the session to remind you of everything we spoke about. You will also get a board book to keep, an early literacy calendar, and a songbook with all of the Hatchlings’ songs. Or, you may already received these from the library!</a:t>
            </a:r>
            <a:r>
              <a:rPr i="1" lang="en-GB" sz="1200">
                <a:solidFill>
                  <a:srgbClr val="FF00FF"/>
                </a:solidFill>
              </a:rPr>
              <a:t> (Optional: If you’d like to stay for an informal chat time, I’ll be here and the room will stay open for 15 minutes after our session ends.)</a:t>
            </a:r>
            <a:r>
              <a:rPr lang="en-GB" sz="1200">
                <a:solidFill>
                  <a:srgbClr val="FF00FF"/>
                </a:solidFill>
              </a:rPr>
              <a:t> </a:t>
            </a:r>
            <a:endParaRPr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Reassure parents not to worry if their children make noise.</a:t>
            </a:r>
            <a:r>
              <a:rPr lang="en-GB" sz="1200">
                <a:solidFill>
                  <a:srgbClr val="FF00FF"/>
                </a:solidFill>
              </a:rPr>
              <a:t> </a:t>
            </a:r>
            <a:r>
              <a:rPr lang="en-GB" sz="1200"/>
              <a:t>Babies like to wiggle, cry, make noises, fall asleep or many other things. They’re babies; being unpredictable is what babies do! If your baby is crying, feel free to mute yourself (if you are not already muted). All babies cry at some point, and we all know what it is like! If you feel uncomfortable being on video, turn your camera off. But, please turn your camera back on as soon as your baby is ready. </a:t>
            </a:r>
            <a:endParaRPr sz="1200"/>
          </a:p>
          <a:p>
            <a:pPr indent="457200" lvl="0" marL="0" rtl="0" algn="l">
              <a:lnSpc>
                <a:spcPct val="100000"/>
              </a:lnSpc>
              <a:spcBef>
                <a:spcPts val="0"/>
              </a:spcBef>
              <a:spcAft>
                <a:spcPts val="0"/>
              </a:spcAft>
              <a:buSzPts val="1100"/>
              <a:buNone/>
            </a:pPr>
            <a:r>
              <a:t/>
            </a:r>
            <a:endParaRPr sz="1200"/>
          </a:p>
          <a:p>
            <a:pPr indent="457200" lvl="0" marL="0" rtl="0" algn="l">
              <a:lnSpc>
                <a:spcPct val="100000"/>
              </a:lnSpc>
              <a:spcBef>
                <a:spcPts val="0"/>
              </a:spcBef>
              <a:spcAft>
                <a:spcPts val="0"/>
              </a:spcAft>
              <a:buSzPts val="1100"/>
              <a:buNone/>
            </a:pPr>
            <a:r>
              <a:rPr lang="en-GB" sz="1200"/>
              <a:t>Babies need their sleep! If your babies are asleep or fall asleep during the program, please don’t wake them up! Sleep is important for their growth and for their health. Just continue to sing and join in with the activities. If you have a stuffed animal or doll nearby, you may want to practice with that. Then you’ll be all ready to do the activities with your babies when they wake up.</a:t>
            </a:r>
            <a:endParaRPr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Tell parents they don’t need to sit still either</a:t>
            </a:r>
            <a:r>
              <a:rPr lang="en-GB" sz="1200"/>
              <a:t> If you need to get up and walk with your baby or rock your baby, that’s absolutely fine. </a:t>
            </a:r>
            <a:endParaRPr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How your baby can participate</a:t>
            </a:r>
            <a:r>
              <a:rPr lang="en-GB" sz="1200"/>
              <a:t> Even though your babies won’t be able to do the activities because they don’t yet have the coordination to move their fingers, clap, or sing along, it’s important for them to see you doing everything. They can participate by exploring the props, even if it’s with their mouths! And, of course, they love watching you. </a:t>
            </a:r>
            <a:endParaRPr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Taking care of your baby’s needs</a:t>
            </a:r>
            <a:r>
              <a:rPr lang="en-GB" sz="1200"/>
              <a:t> Feel free to feed or nurse your baby during the program. We are comfortable as long as you are comfortable. If you need to leave the room for any reason, that’s fine. Just remember to come back! </a:t>
            </a:r>
            <a:endParaRPr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Be enthusiastic / cell phones away</a:t>
            </a:r>
            <a:r>
              <a:rPr lang="en-GB" sz="1200"/>
              <a:t> Parents are their babies’ first teachers. Babies learn the most by imitating the people they love. In order for your babies to get the most out of this program, it’s important for you to do all the rhymes and motions with me, in an enthusiastic manner. So, please put your cell phones away or on silent. Your enthusiasm for anything — a book or toy or a pretty leaf — teaches your babies that there is a world of things to be interested in. It will encourage them to explore more of the world.</a:t>
            </a:r>
            <a:endParaRPr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Encourage everyone to introduce themselves and their babies</a:t>
            </a:r>
            <a:r>
              <a:rPr lang="en-GB" sz="1200"/>
              <a:t> Let’s introduce ourselves. Tell us your name and the name of your baby. You are also invited to tell us why you came to our program. For instance: “I’m Tyree, this is Jordan, and he is 3 months old. I want to learn more songs to sing to him.” Or “I’m Sally and this is Josh, and I am going crazy. He cries all the time and I came here to see if I could learn some way to calm him down.” </a:t>
            </a:r>
            <a:r>
              <a:rPr lang="en-GB" sz="1200">
                <a:solidFill>
                  <a:schemeClr val="dk1"/>
                </a:solidFill>
              </a:rPr>
              <a:t> </a:t>
            </a:r>
            <a:endParaRPr sz="1200">
              <a:solidFill>
                <a:schemeClr val="dk1"/>
              </a:solidFill>
            </a:endParaRPr>
          </a:p>
          <a:p>
            <a:pPr indent="457200" lvl="0" marL="0" rtl="0" algn="l">
              <a:lnSpc>
                <a:spcPct val="100000"/>
              </a:lnSpc>
              <a:spcBef>
                <a:spcPts val="0"/>
              </a:spcBef>
              <a:spcAft>
                <a:spcPts val="0"/>
              </a:spcAft>
              <a:buSzPts val="1100"/>
              <a:buNone/>
            </a:pPr>
            <a:r>
              <a:t/>
            </a:r>
            <a:endParaRPr sz="1200">
              <a:solidFill>
                <a:schemeClr val="dk1"/>
              </a:solidFill>
            </a:endParaRPr>
          </a:p>
          <a:p>
            <a:pPr indent="457200" lvl="0" marL="0" rtl="0" algn="l">
              <a:lnSpc>
                <a:spcPct val="100000"/>
              </a:lnSpc>
              <a:spcBef>
                <a:spcPts val="0"/>
              </a:spcBef>
              <a:spcAft>
                <a:spcPts val="0"/>
              </a:spcAft>
              <a:buSzPts val="1100"/>
              <a:buNone/>
            </a:pPr>
            <a:r>
              <a:rPr lang="en-GB" sz="1200">
                <a:solidFill>
                  <a:schemeClr val="dk1"/>
                </a:solidFill>
              </a:rPr>
              <a:t>We can’t “go around the room” to do this, since the order of pictures on the Zoom screen keeps changing. To make it easy, I’ll call out each name one at a time. Please keep your comments short. We’d love to hear more about you, but we’ll save that for the end of the program. </a:t>
            </a:r>
            <a:r>
              <a:rPr i="1" lang="en-GB" sz="1200">
                <a:solidFill>
                  <a:srgbClr val="FF00FF"/>
                </a:solidFill>
              </a:rPr>
              <a:t>(Give each person the opportunity to introduce him or herself. After each person says their name and their baby’s name, be sure to respond with “Welcome,” “Thank you for coming,” or “I’m glad you are here.” Make sure everyone gets a personal greeting from you. Be sure to have ALL adults introduce themselves, i.e. other library staff members, visitors from the Hatchlings steering committee, grandparents, etc. As each person shares, put a check after their name.) </a:t>
            </a:r>
            <a:endParaRPr sz="1200">
              <a:solidFill>
                <a:schemeClr val="dk1"/>
              </a:solidFill>
            </a:endParaRPr>
          </a:p>
          <a:p>
            <a:pPr indent="457200" lvl="0" marL="0" rtl="0" algn="l">
              <a:lnSpc>
                <a:spcPct val="100000"/>
              </a:lnSpc>
              <a:spcBef>
                <a:spcPts val="0"/>
              </a:spcBef>
              <a:spcAft>
                <a:spcPts val="0"/>
              </a:spcAft>
              <a:buSzPts val="1100"/>
              <a:buNone/>
            </a:pPr>
            <a:r>
              <a:t/>
            </a:r>
            <a:endParaRPr sz="1200"/>
          </a:p>
          <a:p>
            <a:pPr indent="457200" lvl="0" marL="0" rtl="0" algn="l">
              <a:lnSpc>
                <a:spcPct val="100000"/>
              </a:lnSpc>
              <a:spcBef>
                <a:spcPts val="0"/>
              </a:spcBef>
              <a:spcAft>
                <a:spcPts val="0"/>
              </a:spcAft>
              <a:buSzPts val="1100"/>
              <a:buNone/>
            </a:pPr>
            <a:r>
              <a:t/>
            </a:r>
            <a:endParaRPr i="1" sz="1200">
              <a:solidFill>
                <a:srgbClr val="FF00FF"/>
              </a:solidFill>
            </a:endParaRPr>
          </a:p>
          <a:p>
            <a:pPr indent="457200" lvl="0" marL="0" rtl="0" algn="l">
              <a:lnSpc>
                <a:spcPct val="100000"/>
              </a:lnSpc>
              <a:spcBef>
                <a:spcPts val="0"/>
              </a:spcBef>
              <a:spcAft>
                <a:spcPts val="0"/>
              </a:spcAft>
              <a:buSzPts val="1100"/>
              <a:buNone/>
            </a:pPr>
            <a:r>
              <a:rPr i="1" lang="en-GB" sz="1200">
                <a:solidFill>
                  <a:srgbClr val="FF00FF"/>
                </a:solidFill>
              </a:rPr>
              <a:t>It is hard to “go around the room” when the screen keeps changing. To make this easier, write a short list with every adult’s first name before the program starts. Then, as each person shares, put a check after their name.</a:t>
            </a:r>
            <a:endParaRPr i="1" sz="1200">
              <a:solidFill>
                <a:srgbClr val="FF00FF"/>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Singing lullabies calms and relaxes babies. </a:t>
            </a:r>
            <a:endParaRPr/>
          </a:p>
          <a:p>
            <a:pPr indent="0" lvl="0" marL="0" rtl="0" algn="l">
              <a:lnSpc>
                <a:spcPct val="100000"/>
              </a:lnSpc>
              <a:spcBef>
                <a:spcPts val="0"/>
              </a:spcBef>
              <a:spcAft>
                <a:spcPts val="0"/>
              </a:spcAft>
              <a:buSzPts val="1100"/>
              <a:buNone/>
            </a:pPr>
            <a:r>
              <a:rPr lang="en-GB"/>
              <a:t>• Rocking motions and hearing your heartbeat calms them down. </a:t>
            </a:r>
            <a:endParaRPr/>
          </a:p>
          <a:p>
            <a:pPr indent="0" lvl="0" marL="0" rtl="0" algn="l">
              <a:lnSpc>
                <a:spcPct val="100000"/>
              </a:lnSpc>
              <a:spcBef>
                <a:spcPts val="0"/>
              </a:spcBef>
              <a:spcAft>
                <a:spcPts val="0"/>
              </a:spcAft>
              <a:buSzPts val="1100"/>
              <a:buNone/>
            </a:pPr>
            <a:r>
              <a:rPr lang="en-GB"/>
              <a:t>• Too Ra Loo Ra Loo Ra (lyrics are on the panel) </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“During COVID, it’s hard to make personal connections since it is not safe to hug anyone except those people sharing your living spaces. Grandparents who long to connect and cuddle with the addition to the family may not be able to visit or even touch their new grandchild. Aunts and Uncles may not be able to personally meet the baby, and cousins won’t be able to play with the new baby in person.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One way to help your baby bond with grandparents, aunts, uncles, and cousins is to use singing and reading. During a phone call or video call with a non-verbal baby, the relatives may not have much to say. But if you ask them to sing to your baby (and maybe even teach them some of the songs you are using) or ask them to read a book aloud to the baby, they will have something to do that can be considered quality time together. It will be much more fulfilling for the relative and your babies will benefit by sensing that the speech or song is directed to them.</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In addition to building early literacy skills, you will be promoting bonding and offering a solution for building closeness during this unusual and isolated time.”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Time for a lullaby! Hold your babies close, where they can hear your heartbeat. Rock gently from side to side. Feeling the rocking motion and hearing your heartbeat reminds babies of their time in the womb. It often relaxes them and calms them down if they are upset. Let’s rock our babies while singing this lullaby. Feel free to substitute your baby’s name in place of the word “hatchling.”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Too Ra Loo Ra Loo Ra, Too Ra Loo Ra Lie, </a:t>
            </a:r>
            <a:endParaRPr/>
          </a:p>
          <a:p>
            <a:pPr indent="457200" lvl="0" marL="0" rtl="0" algn="l">
              <a:lnSpc>
                <a:spcPct val="100000"/>
              </a:lnSpc>
              <a:spcBef>
                <a:spcPts val="0"/>
              </a:spcBef>
              <a:spcAft>
                <a:spcPts val="0"/>
              </a:spcAft>
              <a:buSzPts val="1100"/>
              <a:buNone/>
            </a:pPr>
            <a:r>
              <a:rPr lang="en-GB"/>
              <a:t>You’re my little hatchling, so here’s a lullaby. </a:t>
            </a:r>
            <a:endParaRPr/>
          </a:p>
          <a:p>
            <a:pPr indent="457200" lvl="0" marL="0" rtl="0" algn="l">
              <a:lnSpc>
                <a:spcPct val="100000"/>
              </a:lnSpc>
              <a:spcBef>
                <a:spcPts val="0"/>
              </a:spcBef>
              <a:spcAft>
                <a:spcPts val="0"/>
              </a:spcAft>
              <a:buSzPts val="1100"/>
              <a:buNone/>
            </a:pPr>
            <a:r>
              <a:rPr lang="en-GB"/>
              <a:t>Too Ra Loo Ra Loo Ra, Too Ra Loo Ra Lie, </a:t>
            </a:r>
            <a:endParaRPr/>
          </a:p>
          <a:p>
            <a:pPr indent="457200" lvl="0" marL="0" rtl="0" algn="l">
              <a:lnSpc>
                <a:spcPct val="100000"/>
              </a:lnSpc>
              <a:spcBef>
                <a:spcPts val="0"/>
              </a:spcBef>
              <a:spcAft>
                <a:spcPts val="0"/>
              </a:spcAft>
              <a:buSzPts val="1100"/>
              <a:buNone/>
            </a:pPr>
            <a:r>
              <a:rPr lang="en-GB"/>
              <a:t>Let’s both relax together, resting - you and I. </a:t>
            </a:r>
            <a:endParaRPr/>
          </a:p>
          <a:p>
            <a:pPr indent="45720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Please join me. The lyrics are on the panel.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Too Ra Loo Ra Loo Ra, Too Ra Loo Ra Lie, </a:t>
            </a:r>
            <a:endParaRPr/>
          </a:p>
          <a:p>
            <a:pPr indent="457200" lvl="0" marL="0" rtl="0" algn="l">
              <a:lnSpc>
                <a:spcPct val="100000"/>
              </a:lnSpc>
              <a:spcBef>
                <a:spcPts val="0"/>
              </a:spcBef>
              <a:spcAft>
                <a:spcPts val="0"/>
              </a:spcAft>
              <a:buSzPts val="1100"/>
              <a:buNone/>
            </a:pPr>
            <a:r>
              <a:rPr lang="en-GB"/>
              <a:t>You’re my little hatchling, so here’s a lullaby. </a:t>
            </a:r>
            <a:endParaRPr/>
          </a:p>
          <a:p>
            <a:pPr indent="457200" lvl="0" marL="0" rtl="0" algn="l">
              <a:lnSpc>
                <a:spcPct val="100000"/>
              </a:lnSpc>
              <a:spcBef>
                <a:spcPts val="0"/>
              </a:spcBef>
              <a:spcAft>
                <a:spcPts val="0"/>
              </a:spcAft>
              <a:buSzPts val="1100"/>
              <a:buNone/>
            </a:pPr>
            <a:r>
              <a:rPr lang="en-GB"/>
              <a:t>Too Ra Loo Ra Loo Ra, Too Ra Loo Ra Lie, </a:t>
            </a:r>
            <a:endParaRPr/>
          </a:p>
          <a:p>
            <a:pPr indent="457200" lvl="0" marL="0" rtl="0" algn="l">
              <a:lnSpc>
                <a:spcPct val="100000"/>
              </a:lnSpc>
              <a:spcBef>
                <a:spcPts val="0"/>
              </a:spcBef>
              <a:spcAft>
                <a:spcPts val="0"/>
              </a:spcAft>
              <a:buSzPts val="1100"/>
              <a:buNone/>
            </a:pPr>
            <a:r>
              <a:rPr lang="en-GB"/>
              <a:t>Let’s both relax together, resting - you and I. </a:t>
            </a:r>
            <a:endParaRPr/>
          </a:p>
          <a:p>
            <a:pPr indent="457200" lvl="0" marL="0" rtl="0" algn="l">
              <a:lnSpc>
                <a:spcPct val="100000"/>
              </a:lnSpc>
              <a:spcBef>
                <a:spcPts val="0"/>
              </a:spcBef>
              <a:spcAft>
                <a:spcPts val="0"/>
              </a:spcAft>
              <a:buSzPts val="1100"/>
              <a:buNone/>
            </a:pPr>
            <a:r>
              <a:rPr i="1" lang="en-GB">
                <a:solidFill>
                  <a:srgbClr val="FF00FF"/>
                </a:solidFill>
              </a:rPr>
              <a:t>(sing twice)</a:t>
            </a:r>
            <a:endParaRPr i="1">
              <a:solidFill>
                <a:srgbClr val="FF00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t>
            </a:r>
            <a:r>
              <a:rPr lang="en-GB"/>
              <a:t> Libraries have terrific free services: </a:t>
            </a:r>
            <a:endParaRPr/>
          </a:p>
          <a:p>
            <a:pPr indent="0" lvl="0" marL="0" rtl="0" algn="l">
              <a:lnSpc>
                <a:spcPct val="100000"/>
              </a:lnSpc>
              <a:spcBef>
                <a:spcPts val="0"/>
              </a:spcBef>
              <a:spcAft>
                <a:spcPts val="0"/>
              </a:spcAft>
              <a:buSzPts val="1100"/>
              <a:buNone/>
            </a:pPr>
            <a:r>
              <a:rPr lang="en-GB"/>
              <a:t>• They have play spaces, children aren’t expected to be silent </a:t>
            </a:r>
            <a:endParaRPr/>
          </a:p>
          <a:p>
            <a:pPr indent="0" lvl="0" marL="0" rtl="0" algn="l">
              <a:lnSpc>
                <a:spcPct val="100000"/>
              </a:lnSpc>
              <a:spcBef>
                <a:spcPts val="0"/>
              </a:spcBef>
              <a:spcAft>
                <a:spcPts val="0"/>
              </a:spcAft>
              <a:buSzPts val="1100"/>
              <a:buNone/>
            </a:pPr>
            <a:r>
              <a:rPr lang="en-GB"/>
              <a:t>• Books, Computers </a:t>
            </a:r>
            <a:endParaRPr/>
          </a:p>
          <a:p>
            <a:pPr indent="0" lvl="0" marL="0" rtl="0" algn="l">
              <a:lnSpc>
                <a:spcPct val="100000"/>
              </a:lnSpc>
              <a:spcBef>
                <a:spcPts val="0"/>
              </a:spcBef>
              <a:spcAft>
                <a:spcPts val="0"/>
              </a:spcAft>
              <a:buSzPts val="1100"/>
              <a:buNone/>
            </a:pPr>
            <a:r>
              <a:rPr lang="en-GB"/>
              <a:t>• Friendly librarians, Helpful librarians </a:t>
            </a:r>
            <a:endParaRPr/>
          </a:p>
          <a:p>
            <a:pPr indent="0" lvl="0" marL="0" rtl="0" algn="l">
              <a:lnSpc>
                <a:spcPct val="100000"/>
              </a:lnSpc>
              <a:spcBef>
                <a:spcPts val="0"/>
              </a:spcBef>
              <a:spcAft>
                <a:spcPts val="0"/>
              </a:spcAft>
              <a:buSzPts val="1100"/>
              <a:buNone/>
            </a:pPr>
            <a:r>
              <a:rPr lang="en-GB"/>
              <a:t>• Programs for parents/caregivers and babies </a:t>
            </a:r>
            <a:endParaRPr/>
          </a:p>
          <a:p>
            <a:pPr indent="0" lvl="0" marL="0" rtl="0" algn="l">
              <a:lnSpc>
                <a:spcPct val="100000"/>
              </a:lnSpc>
              <a:spcBef>
                <a:spcPts val="0"/>
              </a:spcBef>
              <a:spcAft>
                <a:spcPts val="0"/>
              </a:spcAft>
              <a:buSzPts val="1100"/>
              <a:buNone/>
            </a:pPr>
            <a:r>
              <a:rPr lang="en-GB"/>
              <a:t>• Future friends. Play spaces for children </a:t>
            </a:r>
            <a:endParaRPr/>
          </a:p>
          <a:p>
            <a:pPr indent="0" lvl="0" marL="0" rtl="0" algn="l">
              <a:lnSpc>
                <a:spcPct val="100000"/>
              </a:lnSpc>
              <a:spcBef>
                <a:spcPts val="0"/>
              </a:spcBef>
              <a:spcAft>
                <a:spcPts val="0"/>
              </a:spcAft>
              <a:buSzPts val="1100"/>
              <a:buNone/>
            </a:pPr>
            <a:r>
              <a:rPr lang="en-GB"/>
              <a:t>• Free library cards for borrowing many things </a:t>
            </a:r>
            <a:endParaRPr/>
          </a:p>
          <a:p>
            <a:pPr indent="0" lvl="0" marL="0" rtl="0" algn="l">
              <a:lnSpc>
                <a:spcPct val="100000"/>
              </a:lnSpc>
              <a:spcBef>
                <a:spcPts val="0"/>
              </a:spcBef>
              <a:spcAft>
                <a:spcPts val="0"/>
              </a:spcAft>
              <a:buSzPts val="1100"/>
              <a:buNone/>
            </a:pPr>
            <a:r>
              <a:rPr lang="en-GB"/>
              <a:t>• Ask your pediatrician if your baby is healthy enough to go to the library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We’re so glad you came to this program of our library / the Judy Center/ this location. Come next week! Come visit me at the library, too! Come any time! A library is a place for finding answers to your questions, about your babies or anything else. A librarian’s job is to help people find what they are looking for, so you can always feel comfortable asking questions. We have computers for you to use as well as books. And we have programs for you and your baby, so you don’t have to worry about a babysitter. You’ll meet other families with babies, future friends in the making.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Public libraries are no longer places where children are shushed and expected to sit still and be quiet. Children’s spaces often include play areas and the librarians love seeing children playing with their parents and other children. Anyone can get a library card which allows you to borrow books and sometimes toys, games, movies and music. Library cards are free! And with a library card, you download books and movies to watch without even leaving your home.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If you are not sure if your baby is healthy enough to go to the library, ask your pediatrician.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(If you have upcoming programs, bring flyers or mention the program, date, and time.)</a:t>
            </a:r>
            <a:r>
              <a:rPr lang="en-GB"/>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“The Library Song.” (lyrics are on the panel)</a:t>
            </a:r>
            <a:endParaRPr/>
          </a:p>
          <a:p>
            <a:pPr indent="0" lvl="0" marL="0" rtl="0" algn="l">
              <a:lnSpc>
                <a:spcPct val="100000"/>
              </a:lnSpc>
              <a:spcBef>
                <a:spcPts val="0"/>
              </a:spcBef>
              <a:spcAft>
                <a:spcPts val="0"/>
              </a:spcAft>
              <a:buSzPts val="1100"/>
              <a:buNone/>
            </a:pPr>
            <a:r>
              <a:rPr lang="en-GB"/>
              <a:t>***</a:t>
            </a:r>
            <a:endParaRPr/>
          </a:p>
          <a:p>
            <a:pPr indent="457200" lvl="0" marL="0" rtl="0" algn="l">
              <a:lnSpc>
                <a:spcPct val="100000"/>
              </a:lnSpc>
              <a:spcBef>
                <a:spcPts val="0"/>
              </a:spcBef>
              <a:spcAft>
                <a:spcPts val="0"/>
              </a:spcAft>
              <a:buSzPts val="1100"/>
              <a:buNone/>
            </a:pPr>
            <a:r>
              <a:rPr lang="en-GB"/>
              <a:t>Here’s a song about the library. The lyrics are on the panel / PowerPoint to help you sing along with me.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Oh, the place for you and the place for me is the local public library. </a:t>
            </a:r>
            <a:endParaRPr/>
          </a:p>
          <a:p>
            <a:pPr indent="457200" lvl="0" marL="0" rtl="0" algn="l">
              <a:lnSpc>
                <a:spcPct val="100000"/>
              </a:lnSpc>
              <a:spcBef>
                <a:spcPts val="0"/>
              </a:spcBef>
              <a:spcAft>
                <a:spcPts val="0"/>
              </a:spcAft>
              <a:buSzPts val="1100"/>
              <a:buNone/>
            </a:pPr>
            <a:r>
              <a:rPr lang="en-GB"/>
              <a:t>They have books and things that they lend for free. </a:t>
            </a:r>
            <a:endParaRPr/>
          </a:p>
          <a:p>
            <a:pPr indent="457200" lvl="0" marL="0" rtl="0" algn="l">
              <a:lnSpc>
                <a:spcPct val="100000"/>
              </a:lnSpc>
              <a:spcBef>
                <a:spcPts val="0"/>
              </a:spcBef>
              <a:spcAft>
                <a:spcPts val="0"/>
              </a:spcAft>
              <a:buSzPts val="1100"/>
              <a:buNone/>
            </a:pPr>
            <a:r>
              <a:rPr lang="en-GB"/>
              <a:t>It’s the latest, it’s the greatest, it’s the library.</a:t>
            </a:r>
            <a:endParaRPr/>
          </a:p>
          <a:p>
            <a:pPr indent="457200" lvl="0" marL="0" rtl="0" algn="l">
              <a:lnSpc>
                <a:spcPct val="100000"/>
              </a:lnSpc>
              <a:spcBef>
                <a:spcPts val="0"/>
              </a:spcBef>
              <a:spcAft>
                <a:spcPts val="0"/>
              </a:spcAft>
              <a:buSzPts val="1100"/>
              <a:buNone/>
            </a:pPr>
            <a:r>
              <a:rPr lang="en-GB"/>
              <a:t>Educational, informational, </a:t>
            </a:r>
            <a:endParaRPr/>
          </a:p>
          <a:p>
            <a:pPr indent="457200" lvl="0" marL="0" rtl="0" algn="l">
              <a:lnSpc>
                <a:spcPct val="100000"/>
              </a:lnSpc>
              <a:spcBef>
                <a:spcPts val="0"/>
              </a:spcBef>
              <a:spcAft>
                <a:spcPts val="0"/>
              </a:spcAft>
              <a:buSzPts val="1100"/>
              <a:buNone/>
            </a:pPr>
            <a:r>
              <a:rPr lang="en-GB"/>
              <a:t>Entertainment that’s sensational. </a:t>
            </a:r>
            <a:endParaRPr/>
          </a:p>
          <a:p>
            <a:pPr indent="457200" lvl="0" marL="0" rtl="0" algn="l">
              <a:lnSpc>
                <a:spcPct val="100000"/>
              </a:lnSpc>
              <a:spcBef>
                <a:spcPts val="0"/>
              </a:spcBef>
              <a:spcAft>
                <a:spcPts val="0"/>
              </a:spcAft>
              <a:buSzPts val="1100"/>
              <a:buNone/>
            </a:pPr>
            <a:r>
              <a:rPr lang="en-GB"/>
              <a:t>It’s a way of life, it’s for you and me. </a:t>
            </a:r>
            <a:endParaRPr/>
          </a:p>
          <a:p>
            <a:pPr indent="457200" lvl="0" marL="0" rtl="0" algn="l">
              <a:lnSpc>
                <a:spcPct val="100000"/>
              </a:lnSpc>
              <a:spcBef>
                <a:spcPts val="0"/>
              </a:spcBef>
              <a:spcAft>
                <a:spcPts val="0"/>
              </a:spcAft>
              <a:buSzPts val="1100"/>
              <a:buNone/>
            </a:pPr>
            <a:r>
              <a:rPr lang="en-GB"/>
              <a:t>It’s the latest, it’s the greatest, it’s the library! </a:t>
            </a:r>
            <a:endParaRPr/>
          </a:p>
          <a:p>
            <a:pPr indent="457200" lvl="0" marL="0" rtl="0" algn="l">
              <a:lnSpc>
                <a:spcPct val="100000"/>
              </a:lnSpc>
              <a:spcBef>
                <a:spcPts val="0"/>
              </a:spcBef>
              <a:spcAft>
                <a:spcPts val="0"/>
              </a:spcAft>
              <a:buSzPts val="1100"/>
              <a:buNone/>
            </a:pPr>
            <a:r>
              <a:rPr lang="en-GB"/>
              <a:t>(Dum ba da da da dum, dum dum)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The more words your baby learns, the better! </a:t>
            </a:r>
            <a:endParaRPr/>
          </a:p>
          <a:p>
            <a:pPr indent="0" lvl="0" marL="0" rtl="0" algn="l">
              <a:lnSpc>
                <a:spcPct val="100000"/>
              </a:lnSpc>
              <a:spcBef>
                <a:spcPts val="0"/>
              </a:spcBef>
              <a:spcAft>
                <a:spcPts val="0"/>
              </a:spcAft>
              <a:buSzPts val="1100"/>
              <a:buNone/>
            </a:pPr>
            <a:r>
              <a:rPr lang="en-GB"/>
              <a:t>• Talk, sing, share books, and play with your child. </a:t>
            </a:r>
            <a:endParaRPr/>
          </a:p>
          <a:p>
            <a:pPr indent="0" lvl="0" marL="0" rtl="0" algn="l">
              <a:lnSpc>
                <a:spcPct val="100000"/>
              </a:lnSpc>
              <a:spcBef>
                <a:spcPts val="0"/>
              </a:spcBef>
              <a:spcAft>
                <a:spcPts val="0"/>
              </a:spcAft>
              <a:buSzPts val="1100"/>
              <a:buNone/>
            </a:pPr>
            <a:r>
              <a:rPr lang="en-GB"/>
              <a:t>• Talk, Sing, Share Books, and Play </a:t>
            </a:r>
            <a:endParaRPr/>
          </a:p>
          <a:p>
            <a:pPr indent="0" lvl="0" marL="0" rtl="0" algn="l">
              <a:lnSpc>
                <a:spcPct val="100000"/>
              </a:lnSpc>
              <a:spcBef>
                <a:spcPts val="0"/>
              </a:spcBef>
              <a:spcAft>
                <a:spcPts val="0"/>
              </a:spcAft>
              <a:buSzPts val="1100"/>
              <a:buNone/>
            </a:pPr>
            <a:r>
              <a:rPr lang="en-GB"/>
              <a:t>• Name one new idea from this session that you expect to practice at home with your baby. </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The number of vocabulary words children know and can use when entering kindergarten makes it easier for them to learn how to read and affects their entire education.  Helping your child build a large vocabulary is easy: Just talk, sing, share books, and play with your child, starting from the very first moments you have together. Here’s a song to remind you what to do:</a:t>
            </a:r>
            <a:endParaRPr/>
          </a:p>
          <a:p>
            <a:pPr indent="0" lvl="0" marL="0" rtl="0" algn="l">
              <a:lnSpc>
                <a:spcPct val="100000"/>
              </a:lnSpc>
              <a:spcBef>
                <a:spcPts val="0"/>
              </a:spcBef>
              <a:spcAft>
                <a:spcPts val="0"/>
              </a:spcAft>
              <a:buSzPts val="1100"/>
              <a:buNone/>
            </a:pPr>
            <a:r>
              <a:rPr lang="en-GB"/>
              <a:t>	</a:t>
            </a:r>
            <a:endParaRPr/>
          </a:p>
          <a:p>
            <a:pPr indent="0" lvl="0" marL="0" rtl="0" algn="l">
              <a:lnSpc>
                <a:spcPct val="100000"/>
              </a:lnSpc>
              <a:spcBef>
                <a:spcPts val="0"/>
              </a:spcBef>
              <a:spcAft>
                <a:spcPts val="0"/>
              </a:spcAft>
              <a:buSzPts val="1100"/>
              <a:buNone/>
            </a:pPr>
            <a:r>
              <a:rPr lang="en-GB"/>
              <a:t>	Talk, sing, share books and play. </a:t>
            </a:r>
            <a:endParaRPr/>
          </a:p>
          <a:p>
            <a:pPr indent="457200" lvl="0" marL="0" rtl="0" algn="l">
              <a:lnSpc>
                <a:spcPct val="100000"/>
              </a:lnSpc>
              <a:spcBef>
                <a:spcPts val="0"/>
              </a:spcBef>
              <a:spcAft>
                <a:spcPts val="0"/>
              </a:spcAft>
              <a:buSzPts val="1100"/>
              <a:buNone/>
            </a:pPr>
            <a:r>
              <a:rPr lang="en-GB"/>
              <a:t>Talk, sing, share books and play. </a:t>
            </a:r>
            <a:endParaRPr/>
          </a:p>
          <a:p>
            <a:pPr indent="457200" lvl="0" marL="0" rtl="0" algn="l">
              <a:lnSpc>
                <a:spcPct val="100000"/>
              </a:lnSpc>
              <a:spcBef>
                <a:spcPts val="0"/>
              </a:spcBef>
              <a:spcAft>
                <a:spcPts val="0"/>
              </a:spcAft>
              <a:buSzPts val="1100"/>
              <a:buNone/>
            </a:pPr>
            <a:r>
              <a:rPr lang="en-GB"/>
              <a:t>Talk, sing, read, share books and play. </a:t>
            </a:r>
            <a:endParaRPr/>
          </a:p>
          <a:p>
            <a:pPr indent="457200" lvl="0" marL="0" rtl="0" algn="l">
              <a:lnSpc>
                <a:spcPct val="100000"/>
              </a:lnSpc>
              <a:spcBef>
                <a:spcPts val="0"/>
              </a:spcBef>
              <a:spcAft>
                <a:spcPts val="0"/>
              </a:spcAft>
              <a:buSzPts val="1100"/>
              <a:buNone/>
            </a:pPr>
            <a:r>
              <a:rPr lang="en-GB"/>
              <a:t>Talk, sing, share books and play -- Hooray!</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And that’s exactly what we’ve done today. Now, sing it with me!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Talk, sing, share books and play. </a:t>
            </a:r>
            <a:endParaRPr/>
          </a:p>
          <a:p>
            <a:pPr indent="457200" lvl="0" marL="0" rtl="0" algn="l">
              <a:lnSpc>
                <a:spcPct val="100000"/>
              </a:lnSpc>
              <a:spcBef>
                <a:spcPts val="0"/>
              </a:spcBef>
              <a:spcAft>
                <a:spcPts val="0"/>
              </a:spcAft>
              <a:buSzPts val="1100"/>
              <a:buNone/>
            </a:pPr>
            <a:r>
              <a:rPr lang="en-GB"/>
              <a:t>Talk, sing, share books and play. </a:t>
            </a:r>
            <a:endParaRPr/>
          </a:p>
          <a:p>
            <a:pPr indent="457200" lvl="0" marL="0" rtl="0" algn="l">
              <a:lnSpc>
                <a:spcPct val="100000"/>
              </a:lnSpc>
              <a:spcBef>
                <a:spcPts val="0"/>
              </a:spcBef>
              <a:spcAft>
                <a:spcPts val="0"/>
              </a:spcAft>
              <a:buSzPts val="1100"/>
              <a:buNone/>
            </a:pPr>
            <a:r>
              <a:rPr lang="en-GB"/>
              <a:t>Talk, sing, share books and play. </a:t>
            </a:r>
            <a:endParaRPr/>
          </a:p>
          <a:p>
            <a:pPr indent="457200" lvl="0" marL="0" rtl="0" algn="l">
              <a:lnSpc>
                <a:spcPct val="100000"/>
              </a:lnSpc>
              <a:spcBef>
                <a:spcPts val="0"/>
              </a:spcBef>
              <a:spcAft>
                <a:spcPts val="0"/>
              </a:spcAft>
              <a:buSzPts val="1100"/>
              <a:buNone/>
            </a:pPr>
            <a:r>
              <a:rPr lang="en-GB"/>
              <a:t>Talk, sing, share books and play -- Hooray!</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Having a baby can be exhausting! New parents often feel tired, unsure, and vulnerable. It’s not surprising since the new responsibility in your life takes up most of your attention and you are probably not getting a full night’s sleep. Despite this, you all made the effort to come here in order to learn more about your babies and experience new ways to talk, sing, share books, and play with them. These babies are really lucky to have you as their parents!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Hatchlings- In the Nest was created especially for new parents and their babies. We will be offering three more sessions at the same time in this location every week for the next three weeks. This is week 1 so please return for sessions 2, 3, &amp; 4!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 hope you found this session fun, with lots of good information. Now, we'll go around the circle</a:t>
            </a:r>
            <a:r>
              <a:rPr i="1" lang="en-GB">
                <a:solidFill>
                  <a:srgbClr val="FF00FF"/>
                </a:solidFill>
              </a:rPr>
              <a:t> (unmute ourselves/write in the chat box)</a:t>
            </a:r>
            <a:r>
              <a:rPr lang="en-GB"/>
              <a:t> and each person is invited to name one new idea or action from this session that you expect to practice at home with your baby. </a:t>
            </a:r>
            <a:r>
              <a:rPr i="1" lang="en-GB">
                <a:solidFill>
                  <a:srgbClr val="FF00FF"/>
                </a:solidFill>
              </a:rPr>
              <a:t>(Use the prompt from the panels as a discussion point; go around the circle and pause for discussion)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Thank you, everyone, for sharing your thoughts.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Questions? </a:t>
            </a:r>
            <a:endParaRPr/>
          </a:p>
          <a:p>
            <a:pPr indent="0" lvl="0" marL="0" rtl="0" algn="l">
              <a:lnSpc>
                <a:spcPct val="100000"/>
              </a:lnSpc>
              <a:spcBef>
                <a:spcPts val="0"/>
              </a:spcBef>
              <a:spcAft>
                <a:spcPts val="0"/>
              </a:spcAft>
              <a:buSzPts val="1100"/>
              <a:buNone/>
            </a:pPr>
            <a:r>
              <a:rPr lang="en-GB"/>
              <a:t>• Please return the kits &amp; fill out exit surveys </a:t>
            </a:r>
            <a:endParaRPr/>
          </a:p>
          <a:p>
            <a:pPr indent="0" lvl="0" marL="0" rtl="0" algn="l">
              <a:lnSpc>
                <a:spcPct val="100000"/>
              </a:lnSpc>
              <a:spcBef>
                <a:spcPts val="0"/>
              </a:spcBef>
              <a:spcAft>
                <a:spcPts val="0"/>
              </a:spcAft>
              <a:buSzPts val="1100"/>
              <a:buNone/>
            </a:pPr>
            <a:r>
              <a:rPr lang="en-GB"/>
              <a:t>• Hand each family unit a book, a bag, a calendar, and a Hatchlings song book. </a:t>
            </a:r>
            <a:endParaRPr/>
          </a:p>
          <a:p>
            <a:pPr indent="0" lvl="0" marL="0" rtl="0" algn="l">
              <a:lnSpc>
                <a:spcPct val="100000"/>
              </a:lnSpc>
              <a:spcBef>
                <a:spcPts val="0"/>
              </a:spcBef>
              <a:spcAft>
                <a:spcPts val="0"/>
              </a:spcAft>
              <a:buSzPts val="1100"/>
              <a:buNone/>
            </a:pPr>
            <a:r>
              <a:rPr lang="en-GB"/>
              <a:t>• Group picture time! Be sure your nametag shows. </a:t>
            </a:r>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 Thank you for coming, these babies are lucky to have you as parents.</a:t>
            </a:r>
            <a:endParaRPr/>
          </a:p>
          <a:p>
            <a:pPr indent="0" lvl="0" marL="0" rtl="0" algn="l">
              <a:lnSpc>
                <a:spcPct val="100000"/>
              </a:lnSpc>
              <a:spcBef>
                <a:spcPts val="0"/>
              </a:spcBef>
              <a:spcAft>
                <a:spcPts val="0"/>
              </a:spcAft>
              <a:buSzPts val="1100"/>
              <a:buNone/>
            </a:pPr>
            <a:r>
              <a:rPr lang="en-GB"/>
              <a:t>• Say “Good-bye” and “I hope to see you next week” to each person individually. SMILE at them to show how glad you were to see them.</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Does anyone have any questions?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(Pause for questions) </a:t>
            </a:r>
            <a:endParaRPr i="1">
              <a:solidFill>
                <a:srgbClr val="FF00FF"/>
              </a:solidFill>
            </a:endParaRPr>
          </a:p>
          <a:p>
            <a:pPr indent="45720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The items in the kits given to by the library are meant for you to use at home to talk, sing, share books, and play with your baby. We also hope you decide to come to the library baby programs even after Hatchlings finishes. </a:t>
            </a:r>
            <a:endParaRPr/>
          </a:p>
          <a:p>
            <a:pPr indent="0" lvl="0" marL="0" rtl="0" algn="l">
              <a:lnSpc>
                <a:spcPct val="100000"/>
              </a:lnSpc>
              <a:spcBef>
                <a:spcPts val="0"/>
              </a:spcBef>
              <a:spcAft>
                <a:spcPts val="0"/>
              </a:spcAft>
              <a:buSzPts val="1100"/>
              <a:buNone/>
            </a:pPr>
            <a:r>
              <a:rPr lang="en-GB"/>
              <a:t>	</a:t>
            </a:r>
            <a:endParaRPr/>
          </a:p>
          <a:p>
            <a:pPr indent="457200" lvl="0" marL="0" rtl="0" algn="l">
              <a:lnSpc>
                <a:spcPct val="100000"/>
              </a:lnSpc>
              <a:spcBef>
                <a:spcPts val="0"/>
              </a:spcBef>
              <a:spcAft>
                <a:spcPts val="0"/>
              </a:spcAft>
              <a:buSzPts val="1100"/>
              <a:buNone/>
            </a:pPr>
            <a:r>
              <a:rPr lang="en-GB"/>
              <a:t>You will be asked to fill out a survey at the end of the session; the link will be on the screen. Please fill it out, your opinion matters to us!</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Right before we end, let’s all take a screenshot group photo together! Please open up your videos so we can get everyone’s smiling face!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(Take a screenshot photo)</a:t>
            </a:r>
            <a:endParaRPr i="1">
              <a:solidFill>
                <a:srgbClr val="FF00FF"/>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(Try to say a personalized good-bye to everyone individually after the picture taking. Use the name tags to say both the parent’s name and the baby’s name as you are saying “Goodbye” to them.) </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lang="en-GB"/>
              <a:t>Thanks for coming!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Visit us at the library any time; we look forward to seeing you there.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 </a:t>
            </a:r>
            <a:r>
              <a:rPr lang="en-GB"/>
              <a:t> If you're happy and you know it, clap your hands.</a:t>
            </a:r>
            <a:endParaRPr/>
          </a:p>
          <a:p>
            <a:pPr indent="0" lvl="0" marL="0" rtl="0" algn="l">
              <a:lnSpc>
                <a:spcPct val="100000"/>
              </a:lnSpc>
              <a:spcBef>
                <a:spcPts val="0"/>
              </a:spcBef>
              <a:spcAft>
                <a:spcPts val="0"/>
              </a:spcAft>
              <a:buSzPts val="1100"/>
              <a:buNone/>
            </a:pPr>
            <a:r>
              <a:rPr lang="en-GB"/>
              <a:t>• Since I love you very much I'll give a kiss </a:t>
            </a:r>
            <a:endParaRPr/>
          </a:p>
          <a:p>
            <a:pPr indent="0" lvl="0" marL="0" rtl="0" algn="l">
              <a:lnSpc>
                <a:spcPct val="100000"/>
              </a:lnSpc>
              <a:spcBef>
                <a:spcPts val="0"/>
              </a:spcBef>
              <a:spcAft>
                <a:spcPts val="0"/>
              </a:spcAft>
              <a:buSzPts val="1100"/>
              <a:buNone/>
            </a:pPr>
            <a:r>
              <a:rPr lang="en-GB"/>
              <a:t>• Research: babies hear words while they are still in the womb </a:t>
            </a:r>
            <a:endParaRPr/>
          </a:p>
          <a:p>
            <a:pPr indent="0" lvl="0" marL="0" rtl="0" algn="l">
              <a:lnSpc>
                <a:spcPct val="100000"/>
              </a:lnSpc>
              <a:spcBef>
                <a:spcPts val="0"/>
              </a:spcBef>
              <a:spcAft>
                <a:spcPts val="0"/>
              </a:spcAft>
              <a:buSzPts val="1100"/>
              <a:buNone/>
            </a:pPr>
            <a:r>
              <a:rPr lang="en-GB"/>
              <a:t>• Singing, talking, and sharing books with babies builds their brains and their language skills </a:t>
            </a:r>
            <a:endParaRPr/>
          </a:p>
          <a:p>
            <a:pPr indent="0" lvl="0" marL="0" rtl="0" algn="l">
              <a:lnSpc>
                <a:spcPct val="100000"/>
              </a:lnSpc>
              <a:spcBef>
                <a:spcPts val="0"/>
              </a:spcBef>
              <a:spcAft>
                <a:spcPts val="0"/>
              </a:spcAft>
              <a:buSzPts val="1100"/>
              <a:buNone/>
            </a:pPr>
            <a:r>
              <a:rPr lang="en-GB"/>
              <a:t>• Old Mother Goose (with lyrics)</a:t>
            </a:r>
            <a:endParaRPr/>
          </a:p>
          <a:p>
            <a:pPr indent="0" lvl="0" marL="0" rtl="0" algn="l">
              <a:lnSpc>
                <a:spcPct val="100000"/>
              </a:lnSpc>
              <a:spcBef>
                <a:spcPts val="0"/>
              </a:spcBef>
              <a:spcAft>
                <a:spcPts val="0"/>
              </a:spcAft>
              <a:buSzPts val="1100"/>
              <a:buNone/>
            </a:pPr>
            <a:r>
              <a:rPr lang="en-GB"/>
              <a:t>***</a:t>
            </a:r>
            <a:endParaRPr/>
          </a:p>
          <a:p>
            <a:pPr indent="457200" lvl="0" marL="0" rtl="0" algn="l">
              <a:lnSpc>
                <a:spcPct val="100000"/>
              </a:lnSpc>
              <a:spcBef>
                <a:spcPts val="0"/>
              </a:spcBef>
              <a:spcAft>
                <a:spcPts val="0"/>
              </a:spcAft>
              <a:buSzPts val="1100"/>
              <a:buNone/>
            </a:pPr>
            <a:r>
              <a:rPr lang="en-GB"/>
              <a:t>Since I am so happy to see you, let’s sing the first verse of “If You’re Happy and You Know it Clap Your Hands.” Stretch out your legs in front of you, and lie your baby on your legs, facing up. Or, just put your baby on your lap, facing you. Look at your baby and smile as you sing. Clap your hands gently and slowly so your baby can watch. If you’re happy and you know it clap your hands.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If you’re happy and you know it, clap your hands. </a:t>
            </a:r>
            <a:endParaRPr/>
          </a:p>
          <a:p>
            <a:pPr indent="457200" lvl="0" marL="0" rtl="0" algn="l">
              <a:lnSpc>
                <a:spcPct val="100000"/>
              </a:lnSpc>
              <a:spcBef>
                <a:spcPts val="0"/>
              </a:spcBef>
              <a:spcAft>
                <a:spcPts val="0"/>
              </a:spcAft>
              <a:buSzPts val="1100"/>
              <a:buNone/>
            </a:pPr>
            <a:r>
              <a:rPr lang="en-GB"/>
              <a:t>If you’re happy and you know it, clap your hands </a:t>
            </a:r>
            <a:endParaRPr/>
          </a:p>
          <a:p>
            <a:pPr indent="457200" lvl="0" marL="0" rtl="0" algn="l">
              <a:lnSpc>
                <a:spcPct val="100000"/>
              </a:lnSpc>
              <a:spcBef>
                <a:spcPts val="0"/>
              </a:spcBef>
              <a:spcAft>
                <a:spcPts val="0"/>
              </a:spcAft>
              <a:buSzPts val="1100"/>
              <a:buNone/>
            </a:pPr>
            <a:r>
              <a:rPr lang="en-GB"/>
              <a:t>If you’re happy and you know it and you really want to show it, </a:t>
            </a:r>
            <a:endParaRPr/>
          </a:p>
          <a:p>
            <a:pPr indent="457200" lvl="0" marL="0" rtl="0" algn="l">
              <a:lnSpc>
                <a:spcPct val="100000"/>
              </a:lnSpc>
              <a:spcBef>
                <a:spcPts val="0"/>
              </a:spcBef>
              <a:spcAft>
                <a:spcPts val="0"/>
              </a:spcAft>
              <a:buSzPts val="1100"/>
              <a:buNone/>
            </a:pPr>
            <a:r>
              <a:rPr lang="en-GB"/>
              <a:t>if you’re happy and you know it, clap your hands.</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Now let’s change the words to “Since I love you very much I’ll give a kiss.” </a:t>
            </a:r>
            <a:r>
              <a:rPr i="1" lang="en-GB">
                <a:solidFill>
                  <a:srgbClr val="FF00FF"/>
                </a:solidFill>
              </a:rPr>
              <a:t>(sing another verse)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Since I love you very much I’ll give a kiss.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Since I love you very much I’ll give a kiss.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Since I love you, love you, love you, and I’m always thinking of you,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Since I love you very much I’ll give it a kiss.</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Let’s do that again. </a:t>
            </a:r>
            <a:r>
              <a:rPr i="1" lang="en-GB">
                <a:solidFill>
                  <a:srgbClr val="FF00FF"/>
                </a:solidFill>
              </a:rPr>
              <a:t>(Repeat)</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Did anyone here attend our Hatchlings: Ready to Hatch program for pregnant parents? </a:t>
            </a:r>
            <a:r>
              <a:rPr i="1" lang="en-GB">
                <a:solidFill>
                  <a:srgbClr val="FF00FF"/>
                </a:solidFill>
              </a:rPr>
              <a:t>(Pause for answers. Whenever anyone answers in the affirmative, give a positive response such as “Great, good, wonderful, terrific, fantastic, splendid, marvelous, fabulous, very good, awesome, tremendous… etc.”)</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Although it is not required to have attended a Ready to Hatch session before joining us here, it is a great introduction to the way babies learn from the world around them.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Scientists have discovered that babies hear words while they are still in the womb and can remember some of what they heard even after birth! Children who have a strong language base and a positive feeling about books from early on have better language skills than those who wait until later.</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That is why we are offering this program.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We want to give you lots of songs, rhymes, and games as well as tips for using books with your children from their earliest years. Doing them here and continuing to share them at home with your babies will help to build their brains and their language skills at the same time.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During the rest of the program, I will recite each rhyme twice. The first time you can listen; the second time, recite the rhyme along with me. If you already know the rhyme, please feel free to say it both times.</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Old Mother Goose when she wanted to wander </a:t>
            </a:r>
            <a:r>
              <a:rPr i="1" lang="en-GB">
                <a:solidFill>
                  <a:srgbClr val="FF00FF"/>
                </a:solidFill>
              </a:rPr>
              <a:t>(tap knees)</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Would fly through the air on her very fine gander. </a:t>
            </a:r>
            <a:r>
              <a:rPr i="1" lang="en-GB">
                <a:solidFill>
                  <a:srgbClr val="FF00FF"/>
                </a:solidFill>
              </a:rPr>
              <a:t>(pick up stuffed animal and lift it in arc over your head.)</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If your babies are awake and up for it, pick up your babies and move them with me as we say the rhyme again. </a:t>
            </a:r>
            <a:r>
              <a:rPr i="1" lang="en-GB">
                <a:solidFill>
                  <a:srgbClr val="FF00FF"/>
                </a:solidFill>
              </a:rPr>
              <a:t>(demonstrate using a doll)</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 (repeat)</a:t>
            </a:r>
            <a:endParaRPr i="1">
              <a:solidFill>
                <a:srgbClr val="FF00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To your child, your voice is the most beautiful sound in the world. </a:t>
            </a:r>
            <a:endParaRPr/>
          </a:p>
          <a:p>
            <a:pPr indent="0" lvl="0" marL="0" rtl="0" algn="l">
              <a:lnSpc>
                <a:spcPct val="100000"/>
              </a:lnSpc>
              <a:spcBef>
                <a:spcPts val="0"/>
              </a:spcBef>
              <a:spcAft>
                <a:spcPts val="0"/>
              </a:spcAft>
              <a:buSzPts val="1100"/>
              <a:buNone/>
            </a:pPr>
            <a:r>
              <a:rPr lang="en-GB"/>
              <a:t>• Short attention spans = read just 1 or 2 pages, talk about the book.</a:t>
            </a:r>
            <a:endParaRPr/>
          </a:p>
          <a:p>
            <a:pPr indent="0" lvl="0" marL="0" rtl="0" algn="l">
              <a:lnSpc>
                <a:spcPct val="100000"/>
              </a:lnSpc>
              <a:spcBef>
                <a:spcPts val="0"/>
              </a:spcBef>
              <a:spcAft>
                <a:spcPts val="0"/>
              </a:spcAft>
              <a:buSzPts val="1100"/>
              <a:buNone/>
            </a:pPr>
            <a:r>
              <a:rPr lang="en-GB"/>
              <a:t>• Babies prefer smiling faces over faces without expression.</a:t>
            </a:r>
            <a:endParaRPr/>
          </a:p>
          <a:p>
            <a:pPr indent="0" lvl="0" marL="0" rtl="0" algn="l">
              <a:lnSpc>
                <a:spcPct val="100000"/>
              </a:lnSpc>
              <a:spcBef>
                <a:spcPts val="0"/>
              </a:spcBef>
              <a:spcAft>
                <a:spcPts val="0"/>
              </a:spcAft>
              <a:buSzPts val="1100"/>
              <a:buNone/>
            </a:pPr>
            <a:r>
              <a:rPr lang="en-GB"/>
              <a:t>• Newborns prefer high contrast black and white pictures. </a:t>
            </a:r>
            <a:endParaRPr/>
          </a:p>
          <a:p>
            <a:pPr indent="0" lvl="0" marL="0" rtl="0" algn="l">
              <a:lnSpc>
                <a:spcPct val="100000"/>
              </a:lnSpc>
              <a:spcBef>
                <a:spcPts val="0"/>
              </a:spcBef>
              <a:spcAft>
                <a:spcPts val="0"/>
              </a:spcAft>
              <a:buSzPts val="1100"/>
              <a:buNone/>
            </a:pPr>
            <a:r>
              <a:rPr lang="en-GB"/>
              <a:t>• Sturdy cardboard books are good for babies, safe and easy to clean. </a:t>
            </a:r>
            <a:endParaRPr/>
          </a:p>
          <a:p>
            <a:pPr indent="0" lvl="0" marL="0" rtl="0" algn="l">
              <a:lnSpc>
                <a:spcPct val="100000"/>
              </a:lnSpc>
              <a:spcBef>
                <a:spcPts val="0"/>
              </a:spcBef>
              <a:spcAft>
                <a:spcPts val="0"/>
              </a:spcAft>
              <a:buSzPts val="1100"/>
              <a:buNone/>
            </a:pPr>
            <a:r>
              <a:rPr lang="en-GB"/>
              <a:t>• After birth, babies can see objects 8 to 10 inches from their face or the distance to the parent's face.</a:t>
            </a:r>
            <a:endParaRPr/>
          </a:p>
          <a:p>
            <a:pPr indent="0" lvl="0" marL="0" rtl="0" algn="l">
              <a:lnSpc>
                <a:spcPct val="100000"/>
              </a:lnSpc>
              <a:spcBef>
                <a:spcPts val="0"/>
              </a:spcBef>
              <a:spcAft>
                <a:spcPts val="0"/>
              </a:spcAft>
              <a:buSzPts val="1100"/>
              <a:buNone/>
            </a:pPr>
            <a:r>
              <a:rPr lang="en-GB"/>
              <a:t>• Tummy time should always be supervised by an adult</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No matter what your voice sounds like, to your babies it is the most beautiful sound in the world. Reading aloud introduces them to words and to language use. However, most babies don’t have the attention span to hear an entire book read aloud - sometimes even two pages is too much! They DO enjoy hearing your voice and looking at one or more pictures. Feel free to read just one or two pages aloud, or don’t read at all… simply talk about the book!</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After birth, babies can see objects 8 to 10 inches from their face or the distance to the parent’s face. That’s why it’s good to share books while your baby is on your lap. Make sure the pictures are close enough to be seen. You may notice that babies prefer smiling faces over faces without expression.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At birth, all of your baby’s senses are activated at once, flooding the brain with information. Looking at picture books with many colors may be TOO MUCH for them. Newborns like to focus on simple, high contrast black and white images that are easy for them to see and hold their attention while allowing their minds to rest. By the time they are about 5 months old, babies have developed good color vision. The book, Happy Baby, is perfect for newborns as well as for older babies, because one side of Happy Baby has only black and white patterns but the other side uses color. </a:t>
            </a:r>
            <a:r>
              <a:rPr i="1" lang="en-GB">
                <a:solidFill>
                  <a:srgbClr val="FF00FF"/>
                </a:solidFill>
              </a:rPr>
              <a:t>(show this) </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Board books like this,</a:t>
            </a:r>
            <a:r>
              <a:rPr i="1" lang="en-GB">
                <a:solidFill>
                  <a:srgbClr val="FF00FF"/>
                </a:solidFill>
              </a:rPr>
              <a:t> (show Hello, My World)</a:t>
            </a:r>
            <a:r>
              <a:rPr lang="en-GB">
                <a:solidFill>
                  <a:schemeClr val="dk1"/>
                </a:solidFill>
              </a:rPr>
              <a:t> made of sturdy cardboard, are not easy to destroy and are easy to clean. The thick pages mean that they can be sucked on, dribbled on, or chewed on, and the pages will remain intact. Being able to wipe them off with a Sani-wipe or a washcloth makes board books perfect for babies. Especially when we have to be super cautious about germs, a book that can easily be sanitized is a winner.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Unlike most board books, Happy Baby can be folded out like an accordion. </a:t>
            </a:r>
            <a:r>
              <a:rPr i="1" lang="en-GB">
                <a:solidFill>
                  <a:srgbClr val="FF00FF"/>
                </a:solidFill>
              </a:rPr>
              <a:t>(demonstrate)</a:t>
            </a:r>
            <a:r>
              <a:rPr lang="en-GB">
                <a:solidFill>
                  <a:schemeClr val="dk1"/>
                </a:solidFill>
              </a:rPr>
              <a:t> It’s great for “Tummy Tme!”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When your baby is awake and seems most happy, put a clean blanket on the floor, and place your baby on the blanket, tummy side down. That’s tummy time! If your baby is up for it, try it now. Place a blanket on the floor. Take Hello, My World out of your kit. Open up the book and place it in front of your baby, with the black and white pictures facing them, like this. </a:t>
            </a:r>
            <a:r>
              <a:rPr i="1" lang="en-GB">
                <a:solidFill>
                  <a:srgbClr val="FF00FF"/>
                </a:solidFill>
              </a:rPr>
              <a:t>(demonstrate)</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Babies often want to lift their heads to look at the photos! If your baby is a newborn, start out slowly, with just 2-5 minutes of tummy time, but you can work your way up to a full hour a day </a:t>
            </a:r>
            <a:r>
              <a:rPr i="1" lang="en-GB">
                <a:solidFill>
                  <a:srgbClr val="FF00FF"/>
                </a:solidFill>
              </a:rPr>
              <a:t>(although it can be broken into parts)</a:t>
            </a:r>
            <a:r>
              <a:rPr lang="en-GB">
                <a:solidFill>
                  <a:schemeClr val="dk1"/>
                </a:solidFill>
              </a:rPr>
              <a:t> by the time your baby is 3 months old. Babies who do not like tummy time do better when lying chest-to-chest with a parent who talks and plays with them during this time.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Many pediatric organizations recommend giving babies “Tummy Time” on a regular basis to strengthen head, neck, and upper body muscles This helps babies develop the strength and coordination needed for rolling over, crawling, reaching, and playing. Even newborns benefit from Tummy Time.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Tummy Time should always be supervised by an adult. And, although tummy time is important for early muscle development, it is crucial that babies sleep on their backs and not their stomachs to prevent SIDS. This applies to nap time as well as bedtime.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56b6abc4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256b6abc4f4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a:t>
            </a:r>
            <a:r>
              <a:rPr i="1" lang="en-GB"/>
              <a:t>Happy Baby</a:t>
            </a:r>
            <a:r>
              <a:rPr lang="en-GB"/>
              <a:t> - Share books in different ways: Talk about the pictures. When asking a question, watch &amp; listen for a sound or movement and respond. </a:t>
            </a:r>
            <a:endParaRPr/>
          </a:p>
          <a:p>
            <a:pPr indent="0" lvl="0" marL="0" rtl="0" algn="l">
              <a:lnSpc>
                <a:spcPct val="100000"/>
              </a:lnSpc>
              <a:spcBef>
                <a:spcPts val="0"/>
              </a:spcBef>
              <a:spcAft>
                <a:spcPts val="0"/>
              </a:spcAft>
              <a:buSzPts val="1100"/>
              <a:buNone/>
            </a:pPr>
            <a:r>
              <a:rPr lang="en-GB"/>
              <a:t>• For example “Is this a bird?” Pretend to flap your wings like a bird. Show the picture of a bird. Sing a song about a bird. </a:t>
            </a:r>
            <a:endParaRPr/>
          </a:p>
          <a:p>
            <a:pPr indent="0" lvl="0" marL="0" rtl="0" algn="l">
              <a:lnSpc>
                <a:spcPct val="100000"/>
              </a:lnSpc>
              <a:spcBef>
                <a:spcPts val="0"/>
              </a:spcBef>
              <a:spcAft>
                <a:spcPts val="0"/>
              </a:spcAft>
              <a:buSzPts val="1100"/>
              <a:buNone/>
            </a:pPr>
            <a:r>
              <a:rPr lang="en-GB"/>
              <a:t>• Demonstrate sharing the book. </a:t>
            </a:r>
            <a:endParaRPr/>
          </a:p>
          <a:p>
            <a:pPr indent="0" lvl="0" marL="0" rtl="0" algn="l">
              <a:lnSpc>
                <a:spcPct val="100000"/>
              </a:lnSpc>
              <a:spcBef>
                <a:spcPts val="0"/>
              </a:spcBef>
              <a:spcAft>
                <a:spcPts val="0"/>
              </a:spcAft>
              <a:buSzPts val="1100"/>
              <a:buNone/>
            </a:pPr>
            <a:r>
              <a:rPr lang="en-GB"/>
              <a:t>• </a:t>
            </a:r>
            <a:r>
              <a:rPr i="1" lang="en-GB"/>
              <a:t>Hello, My World</a:t>
            </a:r>
            <a:r>
              <a:rPr lang="en-GB"/>
              <a:t> is the first session gift. </a:t>
            </a:r>
            <a:endParaRPr/>
          </a:p>
          <a:p>
            <a:pPr indent="0" lvl="0" marL="0" rtl="0" algn="l">
              <a:lnSpc>
                <a:spcPct val="100000"/>
              </a:lnSpc>
              <a:spcBef>
                <a:spcPts val="0"/>
              </a:spcBef>
              <a:spcAft>
                <a:spcPts val="0"/>
              </a:spcAft>
              <a:buSzPts val="1100"/>
              <a:buNone/>
            </a:pPr>
            <a:r>
              <a:rPr lang="en-GB"/>
              <a:t>• Take a few minutes to share a book with your baby! </a:t>
            </a:r>
            <a:endParaRPr/>
          </a:p>
          <a:p>
            <a:pPr indent="0" lvl="0" marL="0" rtl="0" algn="l">
              <a:lnSpc>
                <a:spcPct val="100000"/>
              </a:lnSpc>
              <a:spcBef>
                <a:spcPts val="0"/>
              </a:spcBef>
              <a:spcAft>
                <a:spcPts val="0"/>
              </a:spcAft>
              <a:buSzPts val="1100"/>
              <a:buNone/>
            </a:pPr>
            <a:r>
              <a:rPr lang="en-GB"/>
              <a:t>• Books Away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rPr lang="en-GB"/>
              <a:t>	When sharing</a:t>
            </a:r>
            <a:r>
              <a:rPr i="1" lang="en-GB"/>
              <a:t> Hello, My World</a:t>
            </a:r>
            <a:r>
              <a:rPr lang="en-GB"/>
              <a:t> with your baby, talk about the pictures even though they are just patterns! You could say, this picture of the sun </a:t>
            </a:r>
            <a:r>
              <a:rPr i="1" lang="en-GB">
                <a:solidFill>
                  <a:srgbClr val="FF00FF"/>
                </a:solidFill>
              </a:rPr>
              <a:t>(on the first page)</a:t>
            </a:r>
            <a:r>
              <a:rPr lang="en-GB"/>
              <a:t>, is made of circles and triangles. </a:t>
            </a:r>
            <a:r>
              <a:rPr i="1" lang="en-GB">
                <a:solidFill>
                  <a:srgbClr val="FF00FF"/>
                </a:solidFill>
              </a:rPr>
              <a:t>(point)</a:t>
            </a:r>
            <a:r>
              <a:rPr lang="en-GB"/>
              <a:t> The sun has a face with a smile.” Then continue by talking about the sun or smiley face. </a:t>
            </a:r>
            <a:endParaRPr/>
          </a:p>
          <a:p>
            <a:pPr indent="0" lvl="0" marL="0" rtl="0" algn="l">
              <a:lnSpc>
                <a:spcPct val="100000"/>
              </a:lnSpc>
              <a:spcBef>
                <a:spcPts val="0"/>
              </a:spcBef>
              <a:spcAft>
                <a:spcPts val="0"/>
              </a:spcAft>
              <a:buSzPts val="1100"/>
              <a:buNone/>
            </a:pPr>
            <a:r>
              <a:rPr lang="en-GB"/>
              <a:t>	</a:t>
            </a:r>
            <a:endParaRPr/>
          </a:p>
          <a:p>
            <a:pPr indent="457200" lvl="0" marL="0" rtl="0" algn="l">
              <a:lnSpc>
                <a:spcPct val="100000"/>
              </a:lnSpc>
              <a:spcBef>
                <a:spcPts val="0"/>
              </a:spcBef>
              <a:spcAft>
                <a:spcPts val="0"/>
              </a:spcAft>
              <a:buSzPts val="1100"/>
              <a:buNone/>
            </a:pPr>
            <a:r>
              <a:rPr lang="en-GB"/>
              <a:t>You can ask questions, like “Is this a bird?”</a:t>
            </a:r>
            <a:r>
              <a:rPr i="1" lang="en-GB">
                <a:solidFill>
                  <a:srgbClr val="FF00FF"/>
                </a:solidFill>
              </a:rPr>
              <a:t> (on the next page)</a:t>
            </a:r>
            <a:r>
              <a:rPr lang="en-GB"/>
              <a:t>. It helps to wait awhile after asking a question to give your baby time to figure out how to answer. If your baby is able to give a response </a:t>
            </a:r>
            <a:r>
              <a:rPr i="1" lang="en-GB">
                <a:solidFill>
                  <a:srgbClr val="FF00FF"/>
                </a:solidFill>
              </a:rPr>
              <a:t>(even if it is just a grunt or a sound) </a:t>
            </a:r>
            <a:r>
              <a:rPr lang="en-GB"/>
              <a:t>smile and repeat the sound right back to your baby. In your baby’s first four months you probably won’t get any kind of oral response, and that is fine!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After mentioning the bird, you can make movements like a flying bird. Or maybe sing a song about a bird. Does anyone know a song about a bird? </a:t>
            </a:r>
            <a:r>
              <a:rPr i="1" lang="en-GB">
                <a:solidFill>
                  <a:srgbClr val="FF00FF"/>
                </a:solidFill>
              </a:rPr>
              <a:t>(pause for answers)</a:t>
            </a:r>
            <a:r>
              <a:rPr lang="en-GB"/>
              <a:t> Or you can make up your own song about a bird, and then show your child how you flap your wings. Do whatever seems fun and playful!</a:t>
            </a:r>
            <a:r>
              <a:rPr i="1" lang="en-GB">
                <a:solidFill>
                  <a:srgbClr val="FF00FF"/>
                </a:solidFill>
              </a:rPr>
              <a:t> (do this)</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Let’s pretend your baby is in the stroller. How can you show your baby a page from the book? </a:t>
            </a:r>
            <a:r>
              <a:rPr i="1" lang="en-GB">
                <a:solidFill>
                  <a:srgbClr val="FF00FF"/>
                </a:solidFill>
              </a:rPr>
              <a:t>(pause and see if someone volunteers. If not, demonstrate showing one page at a time while the baby is in the stroller.)</a:t>
            </a:r>
            <a:r>
              <a:rPr lang="en-GB">
                <a:solidFill>
                  <a:schemeClr val="dk1"/>
                </a:solidFill>
              </a:rPr>
              <a:t> Or, if your baby already has head control </a:t>
            </a:r>
            <a:r>
              <a:rPr i="1" lang="en-GB">
                <a:solidFill>
                  <a:srgbClr val="FF00FF"/>
                </a:solidFill>
              </a:rPr>
              <a:t>(usually around 3 months old)</a:t>
            </a:r>
            <a:r>
              <a:rPr lang="en-GB">
                <a:solidFill>
                  <a:schemeClr val="dk1"/>
                </a:solidFill>
              </a:rPr>
              <a:t>, how can you share the book while your baby is cradled in your arm? </a:t>
            </a:r>
            <a:r>
              <a:rPr i="1" lang="en-GB">
                <a:solidFill>
                  <a:srgbClr val="FF00FF"/>
                </a:solidFill>
              </a:rPr>
              <a:t>(demonstrate “reading” the book together while the baby is cradled in your arm.)</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Flip through Hello, My World and choose one page that you like. Let’s take a few minutes for you to talk or sing about something on that page while sharing it with your baby. </a:t>
            </a:r>
            <a:r>
              <a:rPr i="1" lang="en-GB">
                <a:solidFill>
                  <a:srgbClr val="FF00FF"/>
                </a:solidFill>
              </a:rPr>
              <a:t>(give two minutes for parents to talk about the pictures or sing with their babies.)</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You have all received a Hatchlings kit with one or two baby-friendly books and toys in it. </a:t>
            </a:r>
            <a:r>
              <a:rPr i="1" lang="en-GB">
                <a:solidFill>
                  <a:srgbClr val="FF00FF"/>
                </a:solidFill>
              </a:rPr>
              <a:t>(Show the bag.) </a:t>
            </a:r>
            <a:r>
              <a:rPr lang="en-GB">
                <a:solidFill>
                  <a:schemeClr val="dk1"/>
                </a:solidFill>
              </a:rPr>
              <a:t>We’ll be using this every week, so be sure to keep it handy! Free free to use it with your baby throughout the week, as well.</a:t>
            </a:r>
            <a:endParaRPr>
              <a:solidFill>
                <a:schemeClr val="dk1"/>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(Let’s put our books back in the bag while singing a clean up song.)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Books away, books away, put your books away today.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Books away, books away, put your books away today.</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Peek-a-boo </a:t>
            </a:r>
            <a:endParaRPr/>
          </a:p>
          <a:p>
            <a:pPr indent="0" lvl="0" marL="0" rtl="0" algn="l">
              <a:lnSpc>
                <a:spcPct val="100000"/>
              </a:lnSpc>
              <a:spcBef>
                <a:spcPts val="0"/>
              </a:spcBef>
              <a:spcAft>
                <a:spcPts val="0"/>
              </a:spcAft>
              <a:buSzPts val="1100"/>
              <a:buNone/>
            </a:pPr>
            <a:r>
              <a:rPr lang="en-GB"/>
              <a:t>• I’ve got something in my pocket </a:t>
            </a:r>
            <a:r>
              <a:rPr i="1" lang="en-GB"/>
              <a:t>(lyrics are on the panel) </a:t>
            </a:r>
            <a:endParaRPr i="1"/>
          </a:p>
          <a:p>
            <a:pPr indent="0" lvl="0" marL="0" rtl="0" algn="l">
              <a:lnSpc>
                <a:spcPct val="100000"/>
              </a:lnSpc>
              <a:spcBef>
                <a:spcPts val="0"/>
              </a:spcBef>
              <a:spcAft>
                <a:spcPts val="0"/>
              </a:spcAft>
              <a:buSzPts val="1100"/>
              <a:buNone/>
            </a:pPr>
            <a:r>
              <a:rPr lang="en-GB"/>
              <a:t>• Eye Winker </a:t>
            </a:r>
            <a:endParaRPr/>
          </a:p>
          <a:p>
            <a:pPr indent="0" lvl="0" marL="0" rtl="0" algn="l">
              <a:lnSpc>
                <a:spcPct val="100000"/>
              </a:lnSpc>
              <a:spcBef>
                <a:spcPts val="0"/>
              </a:spcBef>
              <a:spcAft>
                <a:spcPts val="0"/>
              </a:spcAft>
              <a:buSzPts val="1100"/>
              <a:buNone/>
            </a:pPr>
            <a:r>
              <a:rPr lang="en-GB"/>
              <a:t>• Round and Round the Garden</a:t>
            </a:r>
            <a:endParaRPr/>
          </a:p>
          <a:p>
            <a:pPr indent="0" lvl="0" marL="0" rtl="0" algn="l">
              <a:lnSpc>
                <a:spcPct val="100000"/>
              </a:lnSpc>
              <a:spcBef>
                <a:spcPts val="0"/>
              </a:spcBef>
              <a:spcAft>
                <a:spcPts val="0"/>
              </a:spcAft>
              <a:buSzPts val="1100"/>
              <a:buNone/>
            </a:pPr>
            <a:r>
              <a:rPr lang="en-GB"/>
              <a:t>• This is Bill Hernandez </a:t>
            </a:r>
            <a:r>
              <a:rPr i="1" lang="en-GB"/>
              <a:t>(show the positioning)</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rPr lang="en-GB"/>
              <a:t>	Babies love to play peek-a-boo. It is lots of fun and it also helps them to focus attention and develop coping skills. They learn that even when they can’t see something or someone, they still exist, just as in peek-a-boo. When you leave the room, the home, or the childcare center, babies are comforted by understanding that the separation is just temporary. Peek-a-boo helps them understand that the special person in their lives -- you -- will return. Playing Peek-a-boo reassures your baby that you will still be there, even when you can’t always be seen.</a:t>
            </a:r>
            <a:endParaRPr/>
          </a:p>
          <a:p>
            <a:pPr indent="0" lvl="0" marL="0" rtl="0" algn="l">
              <a:lnSpc>
                <a:spcPct val="100000"/>
              </a:lnSpc>
              <a:spcBef>
                <a:spcPts val="0"/>
              </a:spcBef>
              <a:spcAft>
                <a:spcPts val="0"/>
              </a:spcAft>
              <a:buSzPts val="1100"/>
              <a:buNone/>
            </a:pPr>
            <a:r>
              <a:rPr lang="en-GB"/>
              <a:t>	Peek-a-boo, I see you, I see you hiding there. </a:t>
            </a:r>
            <a:endParaRPr/>
          </a:p>
          <a:p>
            <a:pPr indent="457200" lvl="0" marL="0" rtl="0" algn="l">
              <a:lnSpc>
                <a:spcPct val="100000"/>
              </a:lnSpc>
              <a:spcBef>
                <a:spcPts val="0"/>
              </a:spcBef>
              <a:spcAft>
                <a:spcPts val="0"/>
              </a:spcAft>
              <a:buSzPts val="1100"/>
              <a:buNone/>
            </a:pPr>
            <a:r>
              <a:rPr lang="en-GB"/>
              <a:t>Peek-a-boo, I see you, I see you smiling there.</a:t>
            </a:r>
            <a:endParaRPr/>
          </a:p>
          <a:p>
            <a:pPr indent="457200" lvl="0" marL="0" rtl="0" algn="l">
              <a:lnSpc>
                <a:spcPct val="100000"/>
              </a:lnSpc>
              <a:spcBef>
                <a:spcPts val="0"/>
              </a:spcBef>
              <a:spcAft>
                <a:spcPts val="0"/>
              </a:spcAft>
              <a:buSzPts val="1100"/>
              <a:buNone/>
            </a:pPr>
            <a:r>
              <a:rPr lang="en-GB"/>
              <a:t>PEEK-A-BOO! </a:t>
            </a:r>
            <a:endParaRPr/>
          </a:p>
          <a:p>
            <a:pPr indent="457200" lvl="0" marL="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rPr lang="en-GB"/>
              <a:t>	</a:t>
            </a:r>
            <a:endParaRPr/>
          </a:p>
          <a:p>
            <a:pPr indent="457200" lvl="0" marL="0" rtl="0" algn="l">
              <a:lnSpc>
                <a:spcPct val="100000"/>
              </a:lnSpc>
              <a:spcBef>
                <a:spcPts val="0"/>
              </a:spcBef>
              <a:spcAft>
                <a:spcPts val="0"/>
              </a:spcAft>
              <a:buSzPts val="1100"/>
              <a:buNone/>
            </a:pPr>
            <a:r>
              <a:rPr lang="en-GB"/>
              <a:t>Babies get great delight when they look at your face, especially when you look directly back at them and smile. Since you’ll be smiling at your baby a lot, here’s a song about smiling.</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I’ve got something in my pocket, </a:t>
            </a:r>
            <a:endParaRPr/>
          </a:p>
          <a:p>
            <a:pPr indent="457200" lvl="0" marL="0" rtl="0" algn="l">
              <a:lnSpc>
                <a:spcPct val="100000"/>
              </a:lnSpc>
              <a:spcBef>
                <a:spcPts val="0"/>
              </a:spcBef>
              <a:spcAft>
                <a:spcPts val="0"/>
              </a:spcAft>
              <a:buSzPts val="1100"/>
              <a:buNone/>
            </a:pPr>
            <a:r>
              <a:rPr lang="en-GB"/>
              <a:t>it belongs across my face. </a:t>
            </a:r>
            <a:endParaRPr/>
          </a:p>
          <a:p>
            <a:pPr indent="457200" lvl="0" marL="0" rtl="0" algn="l">
              <a:lnSpc>
                <a:spcPct val="100000"/>
              </a:lnSpc>
              <a:spcBef>
                <a:spcPts val="0"/>
              </a:spcBef>
              <a:spcAft>
                <a:spcPts val="0"/>
              </a:spcAft>
              <a:buSzPts val="1100"/>
              <a:buNone/>
            </a:pPr>
            <a:r>
              <a:rPr lang="en-GB"/>
              <a:t>I keep it very close at hand, </a:t>
            </a:r>
            <a:endParaRPr/>
          </a:p>
          <a:p>
            <a:pPr indent="457200" lvl="0" marL="0" rtl="0" algn="l">
              <a:lnSpc>
                <a:spcPct val="100000"/>
              </a:lnSpc>
              <a:spcBef>
                <a:spcPts val="0"/>
              </a:spcBef>
              <a:spcAft>
                <a:spcPts val="0"/>
              </a:spcAft>
              <a:buSzPts val="1100"/>
              <a:buNone/>
            </a:pPr>
            <a:r>
              <a:rPr lang="en-GB"/>
              <a:t>in a most convenient place. </a:t>
            </a:r>
            <a:endParaRPr/>
          </a:p>
          <a:p>
            <a:pPr indent="457200" lvl="0" marL="0" rtl="0" algn="l">
              <a:lnSpc>
                <a:spcPct val="100000"/>
              </a:lnSpc>
              <a:spcBef>
                <a:spcPts val="0"/>
              </a:spcBef>
              <a:spcAft>
                <a:spcPts val="0"/>
              </a:spcAft>
              <a:buSzPts val="1100"/>
              <a:buNone/>
            </a:pPr>
            <a:r>
              <a:rPr lang="en-GB"/>
              <a:t>I’m sure you couldn’t guess it if you guessed a long, long while. </a:t>
            </a:r>
            <a:endParaRPr/>
          </a:p>
          <a:p>
            <a:pPr indent="457200" lvl="0" marL="0" rtl="0" algn="l">
              <a:lnSpc>
                <a:spcPct val="100000"/>
              </a:lnSpc>
              <a:spcBef>
                <a:spcPts val="0"/>
              </a:spcBef>
              <a:spcAft>
                <a:spcPts val="0"/>
              </a:spcAft>
              <a:buSzPts val="1100"/>
              <a:buNone/>
            </a:pPr>
            <a:r>
              <a:rPr lang="en-GB"/>
              <a:t>So I’ll take it out and put it on, it’s a Great Big Loving Smile! </a:t>
            </a:r>
            <a:endParaRPr/>
          </a:p>
          <a:p>
            <a:pPr indent="457200" lvl="0" marL="0" rtl="0" algn="l">
              <a:lnSpc>
                <a:spcPct val="100000"/>
              </a:lnSpc>
              <a:spcBef>
                <a:spcPts val="0"/>
              </a:spcBef>
              <a:spcAft>
                <a:spcPts val="0"/>
              </a:spcAft>
              <a:buSzPts val="1100"/>
              <a:buNone/>
            </a:pPr>
            <a:r>
              <a:rPr i="1" lang="en-GB">
                <a:solidFill>
                  <a:srgbClr val="FF00FF"/>
                </a:solidFill>
              </a:rPr>
              <a:t>(adaptation of the Brownie song)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457200" lvl="0" marL="0" rtl="0" algn="l">
              <a:lnSpc>
                <a:spcPct val="100000"/>
              </a:lnSpc>
              <a:spcBef>
                <a:spcPts val="0"/>
              </a:spcBef>
              <a:spcAft>
                <a:spcPts val="0"/>
              </a:spcAft>
              <a:buSzPts val="1100"/>
              <a:buNone/>
            </a:pPr>
            <a:r>
              <a:rPr lang="en-GB"/>
              <a:t>	</a:t>
            </a:r>
            <a:endParaRPr/>
          </a:p>
          <a:p>
            <a:pPr indent="457200" lvl="0" marL="0" rtl="0" algn="l">
              <a:lnSpc>
                <a:spcPct val="100000"/>
              </a:lnSpc>
              <a:spcBef>
                <a:spcPts val="0"/>
              </a:spcBef>
              <a:spcAft>
                <a:spcPts val="0"/>
              </a:spcAft>
              <a:buSzPts val="1100"/>
              <a:buNone/>
            </a:pPr>
            <a:r>
              <a:rPr lang="en-GB"/>
              <a:t>Don’t forget to smile at your baby when you sing! Here is a silly song to remind you:</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Eye winker. </a:t>
            </a:r>
            <a:r>
              <a:rPr i="1" lang="en-GB">
                <a:solidFill>
                  <a:srgbClr val="FF00FF"/>
                </a:solidFill>
              </a:rPr>
              <a:t>(point to an eyes - yours or your baby’s) </a:t>
            </a:r>
            <a:endParaRPr i="1">
              <a:solidFill>
                <a:srgbClr val="FF00FF"/>
              </a:solidFill>
            </a:endParaRPr>
          </a:p>
          <a:p>
            <a:pPr indent="457200" lvl="0" marL="0" rtl="0" algn="l">
              <a:lnSpc>
                <a:spcPct val="100000"/>
              </a:lnSpc>
              <a:spcBef>
                <a:spcPts val="0"/>
              </a:spcBef>
              <a:spcAft>
                <a:spcPts val="0"/>
              </a:spcAft>
              <a:buSzPts val="1100"/>
              <a:buNone/>
            </a:pPr>
            <a:r>
              <a:rPr lang="en-GB"/>
              <a:t>Tom Tinker. </a:t>
            </a:r>
            <a:r>
              <a:rPr i="1" lang="en-GB">
                <a:solidFill>
                  <a:srgbClr val="FF00FF"/>
                </a:solidFill>
              </a:rPr>
              <a:t>(point to other eye) </a:t>
            </a:r>
            <a:endParaRPr i="1">
              <a:solidFill>
                <a:srgbClr val="FF00FF"/>
              </a:solidFill>
            </a:endParaRPr>
          </a:p>
          <a:p>
            <a:pPr indent="457200" lvl="0" marL="0" rtl="0" algn="l">
              <a:lnSpc>
                <a:spcPct val="100000"/>
              </a:lnSpc>
              <a:spcBef>
                <a:spcPts val="0"/>
              </a:spcBef>
              <a:spcAft>
                <a:spcPts val="0"/>
              </a:spcAft>
              <a:buSzPts val="1100"/>
              <a:buNone/>
            </a:pPr>
            <a:r>
              <a:rPr lang="en-GB"/>
              <a:t>Nose smeller. </a:t>
            </a:r>
            <a:r>
              <a:rPr i="1" lang="en-GB">
                <a:solidFill>
                  <a:srgbClr val="FF00FF"/>
                </a:solidFill>
              </a:rPr>
              <a:t>(point to nose)</a:t>
            </a:r>
            <a:endParaRPr i="1">
              <a:solidFill>
                <a:srgbClr val="FF00FF"/>
              </a:solidFill>
            </a:endParaRPr>
          </a:p>
          <a:p>
            <a:pPr indent="457200" lvl="0" marL="0" rtl="0" algn="l">
              <a:lnSpc>
                <a:spcPct val="100000"/>
              </a:lnSpc>
              <a:spcBef>
                <a:spcPts val="0"/>
              </a:spcBef>
              <a:spcAft>
                <a:spcPts val="0"/>
              </a:spcAft>
              <a:buSzPts val="1100"/>
              <a:buNone/>
            </a:pPr>
            <a:r>
              <a:rPr lang="en-GB"/>
              <a:t>Mouth eater. </a:t>
            </a:r>
            <a:r>
              <a:rPr i="1" lang="en-GB">
                <a:solidFill>
                  <a:srgbClr val="FF00FF"/>
                </a:solidFill>
              </a:rPr>
              <a:t>(point to mouth) </a:t>
            </a:r>
            <a:endParaRPr i="1">
              <a:solidFill>
                <a:srgbClr val="FF00FF"/>
              </a:solidFill>
            </a:endParaRPr>
          </a:p>
          <a:p>
            <a:pPr indent="457200" lvl="0" marL="0" rtl="0" algn="l">
              <a:lnSpc>
                <a:spcPct val="100000"/>
              </a:lnSpc>
              <a:spcBef>
                <a:spcPts val="0"/>
              </a:spcBef>
              <a:spcAft>
                <a:spcPts val="0"/>
              </a:spcAft>
              <a:buSzPts val="1100"/>
              <a:buNone/>
            </a:pPr>
            <a:r>
              <a:rPr lang="en-GB"/>
              <a:t>Chin chopper, chin chopper, chin chopper... guzzler whopper! </a:t>
            </a:r>
            <a:r>
              <a:rPr i="1" lang="en-GB">
                <a:solidFill>
                  <a:srgbClr val="FF00FF"/>
                </a:solidFill>
              </a:rPr>
              <a:t>(Tap chin gently and then give a loving tickle on baby’s tummy)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Babies enjoy tickling as long as it is very gentle. Put your finger in the palm of your baby’s hand or anywhere on their hand. Move your finger around in a circle.</a:t>
            </a:r>
            <a:endParaRPr/>
          </a:p>
          <a:p>
            <a:pPr indent="457200" lvl="0" marL="0" rtl="0" algn="l">
              <a:lnSpc>
                <a:spcPct val="100000"/>
              </a:lnSpc>
              <a:spcBef>
                <a:spcPts val="0"/>
              </a:spcBef>
              <a:spcAft>
                <a:spcPts val="0"/>
              </a:spcAft>
              <a:buSzPts val="1100"/>
              <a:buNone/>
            </a:pPr>
            <a:r>
              <a:rPr lang="en-GB"/>
              <a:t>Round and ’round the garden goes the teddy bear. </a:t>
            </a:r>
            <a:endParaRPr/>
          </a:p>
          <a:p>
            <a:pPr indent="457200" lvl="0" marL="0" rtl="0" algn="l">
              <a:lnSpc>
                <a:spcPct val="100000"/>
              </a:lnSpc>
              <a:spcBef>
                <a:spcPts val="0"/>
              </a:spcBef>
              <a:spcAft>
                <a:spcPts val="0"/>
              </a:spcAft>
              <a:buSzPts val="1100"/>
              <a:buNone/>
            </a:pPr>
            <a:r>
              <a:rPr i="1" lang="en-GB">
                <a:solidFill>
                  <a:srgbClr val="FF00FF"/>
                </a:solidFill>
              </a:rPr>
              <a:t>(Draw a circle with your finger in your child’s open palm.)</a:t>
            </a:r>
            <a:endParaRPr i="1">
              <a:solidFill>
                <a:srgbClr val="FF00FF"/>
              </a:solidFill>
            </a:endParaRPr>
          </a:p>
          <a:p>
            <a:pPr indent="457200" lvl="0" marL="0" rtl="0" algn="l">
              <a:lnSpc>
                <a:spcPct val="100000"/>
              </a:lnSpc>
              <a:spcBef>
                <a:spcPts val="0"/>
              </a:spcBef>
              <a:spcAft>
                <a:spcPts val="0"/>
              </a:spcAft>
              <a:buSzPts val="1100"/>
              <a:buNone/>
            </a:pPr>
            <a:r>
              <a:rPr lang="en-GB"/>
              <a:t>One step, two steps, TICKLEY UNDER THERE! </a:t>
            </a:r>
            <a:endParaRPr/>
          </a:p>
          <a:p>
            <a:pPr indent="457200" lvl="0" marL="0" rtl="0" algn="l">
              <a:lnSpc>
                <a:spcPct val="100000"/>
              </a:lnSpc>
              <a:spcBef>
                <a:spcPts val="0"/>
              </a:spcBef>
              <a:spcAft>
                <a:spcPts val="0"/>
              </a:spcAft>
              <a:buSzPts val="1100"/>
              <a:buNone/>
            </a:pPr>
            <a:r>
              <a:rPr i="1" lang="en-GB">
                <a:solidFill>
                  <a:srgbClr val="FF00FF"/>
                </a:solidFill>
              </a:rPr>
              <a:t>(“Walk” fingers up your baby’s arm and gently tickle the armpit.)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(Repeat using baby’s other palm)</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Here’s another rhyme to recite to your baby. Sit on the floor, if possible with your legs out straight in front of you. Lie your baby on your outstretched legs facing you. Hold one of baby’s legs in one hand, and the other leg in the other hand. As we do the motions, be sure to look into your baby’s eyes and smile.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This is Bill Hernandez </a:t>
            </a:r>
            <a:endParaRPr/>
          </a:p>
          <a:p>
            <a:pPr indent="457200" lvl="0" marL="0" rtl="0" algn="l">
              <a:lnSpc>
                <a:spcPct val="100000"/>
              </a:lnSpc>
              <a:spcBef>
                <a:spcPts val="0"/>
              </a:spcBef>
              <a:spcAft>
                <a:spcPts val="0"/>
              </a:spcAft>
              <a:buSzPts val="1100"/>
              <a:buNone/>
            </a:pPr>
            <a:r>
              <a:rPr i="1" lang="en-GB">
                <a:solidFill>
                  <a:srgbClr val="FF00FF"/>
                </a:solidFill>
              </a:rPr>
              <a:t>(Lift baby’s leg and bounce it gently up and down.) </a:t>
            </a:r>
            <a:endParaRPr i="1">
              <a:solidFill>
                <a:srgbClr val="FF00FF"/>
              </a:solidFill>
            </a:endParaRPr>
          </a:p>
          <a:p>
            <a:pPr indent="457200" lvl="0" marL="0" rtl="0" algn="l">
              <a:lnSpc>
                <a:spcPct val="100000"/>
              </a:lnSpc>
              <a:spcBef>
                <a:spcPts val="0"/>
              </a:spcBef>
              <a:spcAft>
                <a:spcPts val="0"/>
              </a:spcAft>
              <a:buSzPts val="1100"/>
              <a:buNone/>
            </a:pPr>
            <a:r>
              <a:rPr lang="en-GB"/>
              <a:t>And this is Juan Trim. </a:t>
            </a:r>
            <a:endParaRPr/>
          </a:p>
          <a:p>
            <a:pPr indent="457200" lvl="0" marL="0" rtl="0" algn="l">
              <a:lnSpc>
                <a:spcPct val="100000"/>
              </a:lnSpc>
              <a:spcBef>
                <a:spcPts val="0"/>
              </a:spcBef>
              <a:spcAft>
                <a:spcPts val="0"/>
              </a:spcAft>
              <a:buSzPts val="1100"/>
              <a:buNone/>
            </a:pPr>
            <a:r>
              <a:rPr i="1" lang="en-GB">
                <a:solidFill>
                  <a:srgbClr val="FF00FF"/>
                </a:solidFill>
              </a:rPr>
              <a:t>(Lift baby’s other leg and bounce it gently up and down) </a:t>
            </a:r>
            <a:endParaRPr i="1">
              <a:solidFill>
                <a:srgbClr val="FF00FF"/>
              </a:solidFill>
            </a:endParaRPr>
          </a:p>
          <a:p>
            <a:pPr indent="457200" lvl="0" marL="0" rtl="0" algn="l">
              <a:lnSpc>
                <a:spcPct val="100000"/>
              </a:lnSpc>
              <a:spcBef>
                <a:spcPts val="0"/>
              </a:spcBef>
              <a:spcAft>
                <a:spcPts val="0"/>
              </a:spcAft>
              <a:buSzPts val="1100"/>
              <a:buNone/>
            </a:pPr>
            <a:r>
              <a:rPr lang="en-GB"/>
              <a:t>And Bill </a:t>
            </a:r>
            <a:r>
              <a:rPr i="1" lang="en-GB">
                <a:solidFill>
                  <a:srgbClr val="FF00FF"/>
                </a:solidFill>
              </a:rPr>
              <a:t>(Shake right leg)</a:t>
            </a:r>
            <a:r>
              <a:rPr lang="en-GB"/>
              <a:t> asked Juan </a:t>
            </a:r>
            <a:r>
              <a:rPr i="1" lang="en-GB">
                <a:solidFill>
                  <a:srgbClr val="FF00FF"/>
                </a:solidFill>
              </a:rPr>
              <a:t>(Shake left leg)</a:t>
            </a:r>
            <a:r>
              <a:rPr lang="en-GB"/>
              <a:t> </a:t>
            </a:r>
            <a:endParaRPr/>
          </a:p>
          <a:p>
            <a:pPr indent="457200" lvl="0" marL="0" rtl="0" algn="l">
              <a:lnSpc>
                <a:spcPct val="100000"/>
              </a:lnSpc>
              <a:spcBef>
                <a:spcPts val="0"/>
              </a:spcBef>
              <a:spcAft>
                <a:spcPts val="0"/>
              </a:spcAft>
              <a:buSzPts val="1100"/>
              <a:buNone/>
            </a:pPr>
            <a:r>
              <a:rPr lang="en-GB"/>
              <a:t>To play with him. </a:t>
            </a:r>
            <a:r>
              <a:rPr i="1" lang="en-GB">
                <a:solidFill>
                  <a:srgbClr val="FF00FF"/>
                </a:solidFill>
              </a:rPr>
              <a:t>(Shake both legs)</a:t>
            </a:r>
            <a:r>
              <a:rPr lang="en-GB"/>
              <a:t>. </a:t>
            </a:r>
            <a:endParaRPr/>
          </a:p>
          <a:p>
            <a:pPr indent="457200" lvl="0" marL="0" rtl="0" algn="l">
              <a:lnSpc>
                <a:spcPct val="100000"/>
              </a:lnSpc>
              <a:spcBef>
                <a:spcPts val="0"/>
              </a:spcBef>
              <a:spcAft>
                <a:spcPts val="0"/>
              </a:spcAft>
              <a:buSzPts val="1100"/>
              <a:buNone/>
            </a:pPr>
            <a:r>
              <a:rPr lang="en-GB"/>
              <a:t>Bill over Juan </a:t>
            </a:r>
            <a:r>
              <a:rPr i="1" lang="en-GB">
                <a:solidFill>
                  <a:srgbClr val="FF00FF"/>
                </a:solidFill>
              </a:rPr>
              <a:t>(Cross right leg over left slowly),</a:t>
            </a:r>
            <a:r>
              <a:rPr lang="en-GB"/>
              <a:t> </a:t>
            </a:r>
            <a:endParaRPr/>
          </a:p>
          <a:p>
            <a:pPr indent="457200" lvl="0" marL="0" rtl="0" algn="l">
              <a:lnSpc>
                <a:spcPct val="100000"/>
              </a:lnSpc>
              <a:spcBef>
                <a:spcPts val="0"/>
              </a:spcBef>
              <a:spcAft>
                <a:spcPts val="0"/>
              </a:spcAft>
              <a:buSzPts val="1100"/>
              <a:buNone/>
            </a:pPr>
            <a:r>
              <a:rPr lang="en-GB"/>
              <a:t>Juan over Bill </a:t>
            </a:r>
            <a:r>
              <a:rPr i="1" lang="en-GB">
                <a:solidFill>
                  <a:srgbClr val="FF00FF"/>
                </a:solidFill>
              </a:rPr>
              <a:t>(Cross left leg over right slowly). </a:t>
            </a:r>
            <a:endParaRPr i="1">
              <a:solidFill>
                <a:srgbClr val="FF00FF"/>
              </a:solidFill>
            </a:endParaRPr>
          </a:p>
          <a:p>
            <a:pPr indent="457200" lvl="0" marL="0" rtl="0" algn="l">
              <a:lnSpc>
                <a:spcPct val="100000"/>
              </a:lnSpc>
              <a:spcBef>
                <a:spcPts val="0"/>
              </a:spcBef>
              <a:spcAft>
                <a:spcPts val="0"/>
              </a:spcAft>
              <a:buSzPts val="1100"/>
              <a:buNone/>
            </a:pPr>
            <a:r>
              <a:rPr lang="en-GB"/>
              <a:t>Bill over Juan </a:t>
            </a:r>
            <a:r>
              <a:rPr i="1" lang="en-GB">
                <a:solidFill>
                  <a:srgbClr val="FF00FF"/>
                </a:solidFill>
              </a:rPr>
              <a:t>(Cross right leg over left a little faster). </a:t>
            </a:r>
            <a:endParaRPr i="1">
              <a:solidFill>
                <a:srgbClr val="FF00FF"/>
              </a:solidFill>
            </a:endParaRPr>
          </a:p>
          <a:p>
            <a:pPr indent="457200" lvl="0" marL="0" rtl="0" algn="l">
              <a:lnSpc>
                <a:spcPct val="100000"/>
              </a:lnSpc>
              <a:spcBef>
                <a:spcPts val="0"/>
              </a:spcBef>
              <a:spcAft>
                <a:spcPts val="0"/>
              </a:spcAft>
              <a:buSzPts val="1100"/>
              <a:buNone/>
            </a:pPr>
            <a:r>
              <a:rPr lang="en-GB"/>
              <a:t>Juan over Bill </a:t>
            </a:r>
            <a:r>
              <a:rPr i="1" lang="en-GB">
                <a:solidFill>
                  <a:srgbClr val="FF00FF"/>
                </a:solidFill>
              </a:rPr>
              <a:t>(Cross left leg over right a little faster.)</a:t>
            </a:r>
            <a:r>
              <a:rPr lang="en-GB"/>
              <a:t> </a:t>
            </a:r>
            <a:endParaRPr/>
          </a:p>
          <a:p>
            <a:pPr indent="457200" lvl="0" marL="0" rtl="0" algn="l">
              <a:lnSpc>
                <a:spcPct val="100000"/>
              </a:lnSpc>
              <a:spcBef>
                <a:spcPts val="0"/>
              </a:spcBef>
              <a:spcAft>
                <a:spcPts val="0"/>
              </a:spcAft>
              <a:buSzPts val="1100"/>
              <a:buNone/>
            </a:pPr>
            <a:r>
              <a:rPr lang="en-GB"/>
              <a:t>Bill over Juan </a:t>
            </a:r>
            <a:r>
              <a:rPr i="1" lang="en-GB">
                <a:solidFill>
                  <a:srgbClr val="FF00FF"/>
                </a:solidFill>
              </a:rPr>
              <a:t>(Cross right leg over left faster).</a:t>
            </a:r>
            <a:r>
              <a:rPr lang="en-GB"/>
              <a:t> </a:t>
            </a:r>
            <a:endParaRPr/>
          </a:p>
          <a:p>
            <a:pPr indent="457200" lvl="0" marL="0" rtl="0" algn="l">
              <a:lnSpc>
                <a:spcPct val="100000"/>
              </a:lnSpc>
              <a:spcBef>
                <a:spcPts val="0"/>
              </a:spcBef>
              <a:spcAft>
                <a:spcPts val="0"/>
              </a:spcAft>
              <a:buSzPts val="1100"/>
              <a:buNone/>
            </a:pPr>
            <a:r>
              <a:rPr lang="en-GB"/>
              <a:t>Juan over Bill </a:t>
            </a:r>
            <a:r>
              <a:rPr i="1" lang="en-GB">
                <a:solidFill>
                  <a:srgbClr val="FF00FF"/>
                </a:solidFill>
              </a:rPr>
              <a:t>(Cross left leg over right faster). </a:t>
            </a:r>
            <a:endParaRPr i="1">
              <a:solidFill>
                <a:srgbClr val="FF00FF"/>
              </a:solidFill>
            </a:endParaRPr>
          </a:p>
          <a:p>
            <a:pPr indent="457200" lvl="0" marL="0" rtl="0" algn="l">
              <a:lnSpc>
                <a:spcPct val="100000"/>
              </a:lnSpc>
              <a:spcBef>
                <a:spcPts val="0"/>
              </a:spcBef>
              <a:spcAft>
                <a:spcPts val="0"/>
              </a:spcAft>
              <a:buSzPts val="1100"/>
              <a:buNone/>
            </a:pPr>
            <a:r>
              <a:rPr lang="en-GB"/>
              <a:t>Over and over as they rolled down the hill! </a:t>
            </a:r>
            <a:endParaRPr/>
          </a:p>
          <a:p>
            <a:pPr indent="457200" lvl="0" marL="0" rtl="0" algn="l">
              <a:lnSpc>
                <a:spcPct val="100000"/>
              </a:lnSpc>
              <a:spcBef>
                <a:spcPts val="0"/>
              </a:spcBef>
              <a:spcAft>
                <a:spcPts val="0"/>
              </a:spcAft>
              <a:buSzPts val="1100"/>
              <a:buNone/>
            </a:pPr>
            <a:r>
              <a:rPr i="1" lang="en-GB">
                <a:solidFill>
                  <a:srgbClr val="FF00FF"/>
                </a:solidFill>
              </a:rPr>
              <a:t>(Continue reciting and increasing tempo until it becomes a mush of hand and feet motions)</a:t>
            </a:r>
            <a:endParaRPr i="1">
              <a:solidFill>
                <a:srgbClr val="FF00FF"/>
              </a:solidFill>
            </a:endParaRPr>
          </a:p>
          <a:p>
            <a:pPr indent="457200" lvl="0" marL="0" rtl="0" algn="l">
              <a:lnSpc>
                <a:spcPct val="100000"/>
              </a:lnSpc>
              <a:spcBef>
                <a:spcPts val="0"/>
              </a:spcBef>
              <a:spcAft>
                <a:spcPts val="0"/>
              </a:spcAft>
              <a:buSzPts val="1100"/>
              <a:buNone/>
            </a:pPr>
            <a:r>
              <a:rPr lang="en-GB"/>
              <a:t>Let’s do that again! </a:t>
            </a:r>
            <a:r>
              <a:rPr i="1" lang="en-GB">
                <a:solidFill>
                  <a:srgbClr val="FF00FF"/>
                </a:solidFill>
              </a:rPr>
              <a:t>(Repeat)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t>
            </a:r>
            <a:r>
              <a:rPr lang="en-GB"/>
              <a:t> Drum Sequence: Rum pum pum, this is my drum! </a:t>
            </a:r>
            <a:endParaRPr/>
          </a:p>
          <a:p>
            <a:pPr indent="0" lvl="0" marL="0" rtl="0" algn="l">
              <a:lnSpc>
                <a:spcPct val="100000"/>
              </a:lnSpc>
              <a:spcBef>
                <a:spcPts val="0"/>
              </a:spcBef>
              <a:spcAft>
                <a:spcPts val="0"/>
              </a:spcAft>
              <a:buSzPts val="1100"/>
              <a:buNone/>
            </a:pPr>
            <a:r>
              <a:rPr lang="en-GB"/>
              <a:t>• What’s your name? </a:t>
            </a:r>
            <a:endParaRPr/>
          </a:p>
          <a:p>
            <a:pPr indent="0" lvl="0" marL="0" rtl="0" algn="l">
              <a:lnSpc>
                <a:spcPct val="100000"/>
              </a:lnSpc>
              <a:spcBef>
                <a:spcPts val="0"/>
              </a:spcBef>
              <a:spcAft>
                <a:spcPts val="0"/>
              </a:spcAft>
              <a:buSzPts val="1100"/>
              <a:buNone/>
            </a:pPr>
            <a:r>
              <a:rPr lang="en-GB"/>
              <a:t>• Greet everyone individually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Take out a tambourine or hand drum.</a:t>
            </a:r>
            <a:endParaRPr i="1">
              <a:solidFill>
                <a:srgbClr val="FF00FF"/>
              </a:solidFill>
            </a:endParaRPr>
          </a:p>
          <a:p>
            <a:pPr indent="457200" lvl="0" marL="0" rtl="0" algn="l">
              <a:lnSpc>
                <a:spcPct val="100000"/>
              </a:lnSpc>
              <a:spcBef>
                <a:spcPts val="0"/>
              </a:spcBef>
              <a:spcAft>
                <a:spcPts val="0"/>
              </a:spcAft>
              <a:buSzPts val="1100"/>
              <a:buNone/>
            </a:pPr>
            <a:r>
              <a:rPr lang="en-GB"/>
              <a:t>Rum pum pum. This is my drum.</a:t>
            </a:r>
            <a:r>
              <a:rPr i="1" lang="en-GB">
                <a:solidFill>
                  <a:srgbClr val="FF00FF"/>
                </a:solidFill>
              </a:rPr>
              <a:t> (Tap to the beat.)</a:t>
            </a:r>
            <a:r>
              <a:rPr lang="en-GB"/>
              <a:t> </a:t>
            </a:r>
            <a:endParaRPr/>
          </a:p>
          <a:p>
            <a:pPr indent="457200" lvl="0" marL="0" rtl="0" algn="l">
              <a:lnSpc>
                <a:spcPct val="100000"/>
              </a:lnSpc>
              <a:spcBef>
                <a:spcPts val="0"/>
              </a:spcBef>
              <a:spcAft>
                <a:spcPts val="0"/>
              </a:spcAft>
              <a:buSzPts val="1100"/>
              <a:buNone/>
            </a:pPr>
            <a:r>
              <a:rPr lang="en-GB"/>
              <a:t>Rum pum pum. This is my drum. </a:t>
            </a:r>
            <a:endParaRPr/>
          </a:p>
          <a:p>
            <a:pPr indent="457200" lvl="0" marL="0" rtl="0" algn="l">
              <a:lnSpc>
                <a:spcPct val="100000"/>
              </a:lnSpc>
              <a:spcBef>
                <a:spcPts val="0"/>
              </a:spcBef>
              <a:spcAft>
                <a:spcPts val="0"/>
              </a:spcAft>
              <a:buSzPts val="1100"/>
              <a:buNone/>
            </a:pPr>
            <a:r>
              <a:rPr lang="en-GB"/>
              <a:t>My name is _____. What’s your name? </a:t>
            </a:r>
            <a:r>
              <a:rPr i="1" lang="en-GB">
                <a:solidFill>
                  <a:srgbClr val="FF00FF"/>
                </a:solidFill>
              </a:rPr>
              <a:t>(Tap your name with syllables on the drum. )</a:t>
            </a:r>
            <a:endParaRPr i="1">
              <a:solidFill>
                <a:srgbClr val="FF00FF"/>
              </a:solidFill>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Anything can be a drum! Use a book, a box of pasta, or anything else that you can tap. I’ll wait for a minute or so for you to get something to use as a drum so you can join in. We can all do Rum Pum Pum together.</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As I walk around the circle, I’d like each child to tap his or her name on the drum with syllables. For instance, Joe would just be Joe, but Shaniqua would be Sha-ni-qua with three syllables. </a:t>
            </a:r>
            <a:r>
              <a:rPr i="1" lang="en-GB">
                <a:solidFill>
                  <a:srgbClr val="FF00FF"/>
                </a:solidFill>
              </a:rPr>
              <a:t>(demonstrate as you say the names)</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Parents, since your children are too young to tap out their names on their own, please take their hands, and help them tap out their names with their own hands.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Tapping their names on the drum enables children to become aware of syllables and the sounds in words. This is an essential skill for learning how to read. So, when I’m walking around the circle, please tap your name on the drum, and then gently lift your babies’ hands and help them tap out their own names with their own hands.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What’s your name? </a:t>
            </a:r>
            <a:r>
              <a:rPr i="1" lang="en-GB">
                <a:solidFill>
                  <a:srgbClr val="FF00FF"/>
                </a:solidFill>
              </a:rPr>
              <a:t>(Hold out drum and pause for an answer)</a:t>
            </a:r>
            <a:r>
              <a:rPr lang="en-GB"/>
              <a:t> </a:t>
            </a:r>
            <a:endParaRPr/>
          </a:p>
          <a:p>
            <a:pPr indent="457200" lvl="0" marL="0" rtl="0" algn="l">
              <a:lnSpc>
                <a:spcPct val="100000"/>
              </a:lnSpc>
              <a:spcBef>
                <a:spcPts val="0"/>
              </a:spcBef>
              <a:spcAft>
                <a:spcPts val="0"/>
              </a:spcAft>
              <a:buSzPts val="1100"/>
              <a:buNone/>
            </a:pPr>
            <a:r>
              <a:rPr lang="en-GB"/>
              <a:t>Hello, ___. </a:t>
            </a:r>
            <a:r>
              <a:rPr i="1" lang="en-GB">
                <a:solidFill>
                  <a:srgbClr val="FF00FF"/>
                </a:solidFill>
              </a:rPr>
              <a:t>(If you hear the spoken name, then repeat it back)</a:t>
            </a:r>
            <a:r>
              <a:rPr lang="en-GB"/>
              <a:t> </a:t>
            </a:r>
            <a:endParaRPr/>
          </a:p>
          <a:p>
            <a:pPr indent="457200" lvl="0" marL="0" rtl="0" algn="l">
              <a:lnSpc>
                <a:spcPct val="100000"/>
              </a:lnSpc>
              <a:spcBef>
                <a:spcPts val="0"/>
              </a:spcBef>
              <a:spcAft>
                <a:spcPts val="0"/>
              </a:spcAft>
              <a:buSzPts val="1100"/>
              <a:buNone/>
            </a:pPr>
            <a:r>
              <a:rPr lang="en-GB"/>
              <a:t>What’s your name?</a:t>
            </a:r>
            <a:r>
              <a:rPr i="1" lang="en-GB">
                <a:solidFill>
                  <a:srgbClr val="FF00FF"/>
                </a:solidFill>
              </a:rPr>
              <a:t> (Hold out drum and pause for an answer. If you don’t hear the name, just give a greeting)</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I’m so glad you’re here.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What’s your name?</a:t>
            </a:r>
            <a:r>
              <a:rPr i="1" lang="en-GB">
                <a:solidFill>
                  <a:srgbClr val="FF00FF"/>
                </a:solidFill>
              </a:rPr>
              <a:t> (Hold out drum and pause for an answer)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Glad to see you, ___.</a:t>
            </a:r>
            <a:endParaRPr>
              <a:solidFill>
                <a:schemeClr val="dk1"/>
              </a:solidFill>
            </a:endParaRPr>
          </a:p>
          <a:p>
            <a:pPr indent="457200" lvl="0" marL="0" rtl="0" algn="l">
              <a:lnSpc>
                <a:spcPct val="100000"/>
              </a:lnSpc>
              <a:spcBef>
                <a:spcPts val="0"/>
              </a:spcBef>
              <a:spcAft>
                <a:spcPts val="0"/>
              </a:spcAft>
              <a:buSzPts val="1100"/>
              <a:buNone/>
            </a:pPr>
            <a:r>
              <a:rPr i="1" lang="en-GB">
                <a:solidFill>
                  <a:srgbClr val="FF00FF"/>
                </a:solidFill>
              </a:rPr>
              <a:t>(Make sure everyone has a chance to tap their name. Then, in the same sing-song voice, say:)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Everybody, Stand up!</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Stand-up Actions </a:t>
            </a:r>
            <a:endParaRPr/>
          </a:p>
          <a:p>
            <a:pPr indent="0" lvl="0" marL="0" rtl="0" algn="l">
              <a:lnSpc>
                <a:spcPct val="100000"/>
              </a:lnSpc>
              <a:spcBef>
                <a:spcPts val="0"/>
              </a:spcBef>
              <a:spcAft>
                <a:spcPts val="0"/>
              </a:spcAft>
              <a:buSzPts val="1100"/>
              <a:buNone/>
            </a:pPr>
            <a:r>
              <a:rPr lang="en-GB"/>
              <a:t>• Freeze games help children practice stopping! </a:t>
            </a:r>
            <a:endParaRPr/>
          </a:p>
          <a:p>
            <a:pPr indent="0" lvl="0" marL="0" rtl="0" algn="l">
              <a:lnSpc>
                <a:spcPct val="100000"/>
              </a:lnSpc>
              <a:spcBef>
                <a:spcPts val="0"/>
              </a:spcBef>
              <a:spcAft>
                <a:spcPts val="0"/>
              </a:spcAft>
              <a:buSzPts val="1100"/>
              <a:buNone/>
            </a:pPr>
            <a:r>
              <a:rPr lang="en-GB"/>
              <a:t>• And we walk… </a:t>
            </a:r>
            <a:endParaRPr/>
          </a:p>
          <a:p>
            <a:pPr indent="0" lvl="0" marL="0" rtl="0" algn="l">
              <a:lnSpc>
                <a:spcPct val="100000"/>
              </a:lnSpc>
              <a:spcBef>
                <a:spcPts val="0"/>
              </a:spcBef>
              <a:spcAft>
                <a:spcPts val="0"/>
              </a:spcAft>
              <a:buSzPts val="1100"/>
              <a:buNone/>
            </a:pPr>
            <a:r>
              <a:rPr lang="en-GB"/>
              <a:t>• Other gentle movement words? </a:t>
            </a:r>
            <a:endParaRPr/>
          </a:p>
          <a:p>
            <a:pPr indent="0" lvl="0" marL="0" rtl="0" algn="l">
              <a:lnSpc>
                <a:spcPct val="100000"/>
              </a:lnSpc>
              <a:spcBef>
                <a:spcPts val="0"/>
              </a:spcBef>
              <a:spcAft>
                <a:spcPts val="0"/>
              </a:spcAft>
              <a:buSzPts val="1100"/>
              <a:buNone/>
            </a:pPr>
            <a:r>
              <a:rPr lang="en-GB"/>
              <a:t>• Babies learn movement words by acting them out </a:t>
            </a:r>
            <a:endParaRPr/>
          </a:p>
          <a:p>
            <a:pPr indent="0" lvl="0" marL="0" rtl="0" algn="l">
              <a:lnSpc>
                <a:spcPct val="100000"/>
              </a:lnSpc>
              <a:spcBef>
                <a:spcPts val="0"/>
              </a:spcBef>
              <a:spcAft>
                <a:spcPts val="0"/>
              </a:spcAft>
              <a:buSzPts val="1100"/>
              <a:buNone/>
            </a:pPr>
            <a:r>
              <a:rPr lang="en-GB"/>
              <a:t>• Handy Spandy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Here’s a tip: What word do all children need to learn? </a:t>
            </a:r>
            <a:r>
              <a:rPr i="1" lang="en-GB">
                <a:solidFill>
                  <a:srgbClr val="FF00FF"/>
                </a:solidFill>
              </a:rPr>
              <a:t>(pause for an answer)</a:t>
            </a:r>
            <a:r>
              <a:rPr lang="en-GB"/>
              <a:t> That’s right, STOP. At this age, your babies are not able to hear the word STOP and process it. But playing freeze games will introduce them to the word STOP in a loving manner and give them the physical sensation of stopping when they hear the word. It’s never too early to start showing your baby the meaning of words. Walk around the room with your baby. Hold your baby in your arms, and let’s walk together. Remember to keep your movements gentle!</a:t>
            </a:r>
            <a:endParaRPr/>
          </a:p>
          <a:p>
            <a:pPr indent="0" lvl="0" marL="0" rtl="0" algn="l">
              <a:lnSpc>
                <a:spcPct val="100000"/>
              </a:lnSpc>
              <a:spcBef>
                <a:spcPts val="0"/>
              </a:spcBef>
              <a:spcAft>
                <a:spcPts val="0"/>
              </a:spcAft>
              <a:buSzPts val="1100"/>
              <a:buNone/>
            </a:pPr>
            <a:r>
              <a:rPr lang="en-GB"/>
              <a:t>	</a:t>
            </a:r>
            <a:endParaRPr/>
          </a:p>
          <a:p>
            <a:pPr indent="457200" lvl="0" marL="0" rtl="0" algn="l">
              <a:lnSpc>
                <a:spcPct val="100000"/>
              </a:lnSpc>
              <a:spcBef>
                <a:spcPts val="0"/>
              </a:spcBef>
              <a:spcAft>
                <a:spcPts val="0"/>
              </a:spcAft>
              <a:buSzPts val="1100"/>
              <a:buNone/>
            </a:pPr>
            <a:r>
              <a:rPr lang="en-GB"/>
              <a:t>For this rhyme, put your “drums” down and just move along with me.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And we walk, and we walk, and we walk, and we stop. </a:t>
            </a:r>
            <a:endParaRPr/>
          </a:p>
          <a:p>
            <a:pPr indent="457200" lvl="0" marL="0" rtl="0" algn="l">
              <a:lnSpc>
                <a:spcPct val="100000"/>
              </a:lnSpc>
              <a:spcBef>
                <a:spcPts val="0"/>
              </a:spcBef>
              <a:spcAft>
                <a:spcPts val="0"/>
              </a:spcAft>
              <a:buSzPts val="1100"/>
              <a:buNone/>
            </a:pPr>
            <a:r>
              <a:rPr lang="en-GB"/>
              <a:t>And we walk, and we walk, and we walk, and we stop. </a:t>
            </a:r>
            <a:endParaRPr/>
          </a:p>
          <a:p>
            <a:pPr indent="457200" lvl="0" marL="0" rtl="0" algn="l">
              <a:lnSpc>
                <a:spcPct val="100000"/>
              </a:lnSpc>
              <a:spcBef>
                <a:spcPts val="0"/>
              </a:spcBef>
              <a:spcAft>
                <a:spcPts val="0"/>
              </a:spcAft>
              <a:buSzPts val="1100"/>
              <a:buNone/>
            </a:pPr>
            <a:r>
              <a:rPr lang="en-GB"/>
              <a:t>And we walk, and we walk, and we walk, and we stop. </a:t>
            </a:r>
            <a:endParaRPr/>
          </a:p>
          <a:p>
            <a:pPr indent="457200" lvl="0" marL="0" rtl="0" algn="l">
              <a:lnSpc>
                <a:spcPct val="100000"/>
              </a:lnSpc>
              <a:spcBef>
                <a:spcPts val="0"/>
              </a:spcBef>
              <a:spcAft>
                <a:spcPts val="0"/>
              </a:spcAft>
              <a:buSzPts val="1100"/>
              <a:buNone/>
            </a:pPr>
            <a:r>
              <a:rPr lang="en-GB"/>
              <a:t>And we all turn around — WOOOOOOOOOO</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Now let’s lightly sway from side to side.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And we sway, and we sway, and we sway, and we stop. </a:t>
            </a:r>
            <a:endParaRPr/>
          </a:p>
          <a:p>
            <a:pPr indent="457200" lvl="0" marL="0" rtl="0" algn="l">
              <a:lnSpc>
                <a:spcPct val="100000"/>
              </a:lnSpc>
              <a:spcBef>
                <a:spcPts val="0"/>
              </a:spcBef>
              <a:spcAft>
                <a:spcPts val="0"/>
              </a:spcAft>
              <a:buSzPts val="1100"/>
              <a:buNone/>
            </a:pPr>
            <a:r>
              <a:rPr lang="en-GB"/>
              <a:t>And we sway, and we sway, and we sway, and we stop. </a:t>
            </a:r>
            <a:endParaRPr/>
          </a:p>
          <a:p>
            <a:pPr indent="457200" lvl="0" marL="0" rtl="0" algn="l">
              <a:lnSpc>
                <a:spcPct val="100000"/>
              </a:lnSpc>
              <a:spcBef>
                <a:spcPts val="0"/>
              </a:spcBef>
              <a:spcAft>
                <a:spcPts val="0"/>
              </a:spcAft>
              <a:buSzPts val="1100"/>
              <a:buNone/>
            </a:pPr>
            <a:r>
              <a:rPr lang="en-GB"/>
              <a:t>And we sway, and we sway, and we sway, and we stop. </a:t>
            </a:r>
            <a:endParaRPr/>
          </a:p>
          <a:p>
            <a:pPr indent="457200" lvl="0" marL="0" rtl="0" algn="l">
              <a:lnSpc>
                <a:spcPct val="100000"/>
              </a:lnSpc>
              <a:spcBef>
                <a:spcPts val="0"/>
              </a:spcBef>
              <a:spcAft>
                <a:spcPts val="0"/>
              </a:spcAft>
              <a:buSzPts val="1100"/>
              <a:buNone/>
            </a:pPr>
            <a:r>
              <a:rPr lang="en-GB"/>
              <a:t>And we all turn around — WOOOOOOOOOO!</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When you’re playing this freeze game at home, don’t limit yourself to walking and swaying. There are many more gentle movement words that you can use. Can anyone name other movement words that are gentle enough to use with a young baby?</a:t>
            </a:r>
            <a:r>
              <a:rPr i="1" lang="en-GB">
                <a:solidFill>
                  <a:srgbClr val="FF00FF"/>
                </a:solidFill>
              </a:rPr>
              <a:t> (pause for answers like: hug, tiptoe, rock, etc.)</a:t>
            </a:r>
            <a:r>
              <a:rPr lang="en-GB"/>
              <a:t> How easy it will be for your baby to learn new words if you name the movement as you are doing it!</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(recite the next rhyme without any introduction)</a:t>
            </a:r>
            <a:r>
              <a:rPr lang="en-GB"/>
              <a:t> </a:t>
            </a:r>
            <a:endParaRPr/>
          </a:p>
          <a:p>
            <a:pPr indent="457200" lvl="0" marL="0" rtl="0" algn="l">
              <a:lnSpc>
                <a:spcPct val="100000"/>
              </a:lnSpc>
              <a:spcBef>
                <a:spcPts val="0"/>
              </a:spcBef>
              <a:spcAft>
                <a:spcPts val="0"/>
              </a:spcAft>
              <a:buSzPts val="1100"/>
              <a:buNone/>
            </a:pPr>
            <a:r>
              <a:rPr lang="en-GB"/>
              <a:t>Handy Spandy, naptime is dandy, we all walk in.</a:t>
            </a:r>
            <a:endParaRPr/>
          </a:p>
          <a:p>
            <a:pPr indent="457200" lvl="0" marL="0" rtl="0" algn="l">
              <a:lnSpc>
                <a:spcPct val="100000"/>
              </a:lnSpc>
              <a:spcBef>
                <a:spcPts val="0"/>
              </a:spcBef>
              <a:spcAft>
                <a:spcPts val="0"/>
              </a:spcAft>
              <a:buSzPts val="1100"/>
              <a:buNone/>
            </a:pPr>
            <a:r>
              <a:rPr lang="en-GB"/>
              <a:t>Handy Spandy, naptime is dandy, we all walk out. </a:t>
            </a:r>
            <a:endParaRPr/>
          </a:p>
          <a:p>
            <a:pPr indent="457200" lvl="0" marL="0" rtl="0" algn="l">
              <a:lnSpc>
                <a:spcPct val="100000"/>
              </a:lnSpc>
              <a:spcBef>
                <a:spcPts val="0"/>
              </a:spcBef>
              <a:spcAft>
                <a:spcPts val="0"/>
              </a:spcAft>
              <a:buSzPts val="1100"/>
              <a:buNone/>
            </a:pPr>
            <a:r>
              <a:rPr lang="en-GB"/>
              <a:t>Handy Spandy, naptime is dandy, we turn around. </a:t>
            </a:r>
            <a:endParaRPr/>
          </a:p>
          <a:p>
            <a:pPr indent="457200" lvl="0" marL="0" rtl="0" algn="l">
              <a:lnSpc>
                <a:spcPct val="100000"/>
              </a:lnSpc>
              <a:spcBef>
                <a:spcPts val="0"/>
              </a:spcBef>
              <a:spcAft>
                <a:spcPts val="0"/>
              </a:spcAft>
              <a:buSzPts val="1100"/>
              <a:buNone/>
            </a:pPr>
            <a:r>
              <a:rPr lang="en-GB"/>
              <a:t>Handy Spandy, naptime is dandy, we all sit down.</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This catchy rhyme, Handy Spandy, tells children it’s time to move from standing up to sitting down. Reciting this prepares them for the transition. You can use it for other transitions, especially if your baby has difficulty going from one activity to another.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Handy Spandy, naptime is dandy, we all walk in. </a:t>
            </a:r>
            <a:endParaRPr/>
          </a:p>
          <a:p>
            <a:pPr indent="457200" lvl="0" marL="0" rtl="0" algn="l">
              <a:lnSpc>
                <a:spcPct val="100000"/>
              </a:lnSpc>
              <a:spcBef>
                <a:spcPts val="0"/>
              </a:spcBef>
              <a:spcAft>
                <a:spcPts val="0"/>
              </a:spcAft>
              <a:buSzPts val="1100"/>
              <a:buNone/>
            </a:pPr>
            <a:r>
              <a:rPr lang="en-GB"/>
              <a:t>Handy Spandy, naptime is dandy, we all walk out.</a:t>
            </a:r>
            <a:endParaRPr/>
          </a:p>
          <a:p>
            <a:pPr indent="457200" lvl="0" marL="0" rtl="0" algn="l">
              <a:lnSpc>
                <a:spcPct val="100000"/>
              </a:lnSpc>
              <a:spcBef>
                <a:spcPts val="0"/>
              </a:spcBef>
              <a:spcAft>
                <a:spcPts val="0"/>
              </a:spcAft>
              <a:buSzPts val="1100"/>
              <a:buNone/>
            </a:pPr>
            <a:r>
              <a:rPr lang="en-GB"/>
              <a:t>Handy Spandy, naptime is dandy, we turn about. </a:t>
            </a:r>
            <a:endParaRPr/>
          </a:p>
          <a:p>
            <a:pPr indent="457200" lvl="0" marL="0" rtl="0" algn="l">
              <a:lnSpc>
                <a:spcPct val="100000"/>
              </a:lnSpc>
              <a:spcBef>
                <a:spcPts val="0"/>
              </a:spcBef>
              <a:spcAft>
                <a:spcPts val="0"/>
              </a:spcAft>
              <a:buSzPts val="1100"/>
              <a:buNone/>
            </a:pPr>
            <a:r>
              <a:rPr lang="en-GB"/>
              <a:t>Handy Spandy, naptime is dandy, it’s time to go out!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t>
            </a:r>
            <a:r>
              <a:rPr lang="en-GB"/>
              <a:t> Book: </a:t>
            </a:r>
            <a:r>
              <a:rPr i="1" lang="en-GB"/>
              <a:t>Wiggle! March!</a:t>
            </a:r>
            <a:endParaRPr/>
          </a:p>
          <a:p>
            <a:pPr indent="0" lvl="0" marL="0" rtl="0" algn="l">
              <a:lnSpc>
                <a:spcPct val="100000"/>
              </a:lnSpc>
              <a:spcBef>
                <a:spcPts val="0"/>
              </a:spcBef>
              <a:spcAft>
                <a:spcPts val="0"/>
              </a:spcAft>
              <a:buSzPts val="1100"/>
              <a:buNone/>
            </a:pPr>
            <a:r>
              <a:rPr lang="en-GB"/>
              <a:t>• I Went to Visit the Farm One Day </a:t>
            </a:r>
            <a:endParaRPr/>
          </a:p>
          <a:p>
            <a:pPr indent="0" lvl="0" marL="0" rtl="0" algn="l">
              <a:lnSpc>
                <a:spcPct val="100000"/>
              </a:lnSpc>
              <a:spcBef>
                <a:spcPts val="0"/>
              </a:spcBef>
              <a:spcAft>
                <a:spcPts val="0"/>
              </a:spcAft>
              <a:buSzPts val="1100"/>
              <a:buNone/>
            </a:pPr>
            <a:r>
              <a:rPr lang="en-GB"/>
              <a:t>• Making animal sounds helps children hear the small sounds in words. This helps with learning how to read. </a:t>
            </a:r>
            <a:endParaRPr/>
          </a:p>
          <a:p>
            <a:pPr indent="0" lvl="0" marL="0" rtl="0" algn="l">
              <a:lnSpc>
                <a:spcPct val="100000"/>
              </a:lnSpc>
              <a:spcBef>
                <a:spcPts val="0"/>
              </a:spcBef>
              <a:spcAft>
                <a:spcPts val="0"/>
              </a:spcAft>
              <a:buSzPts val="1100"/>
              <a:buNone/>
            </a:pPr>
            <a:r>
              <a:rPr lang="en-GB"/>
              <a:t>• Books Away </a:t>
            </a:r>
            <a:endParaRPr/>
          </a:p>
          <a:p>
            <a:pPr indent="0" lvl="0" marL="0" rtl="0" algn="l">
              <a:lnSpc>
                <a:spcPct val="100000"/>
              </a:lnSpc>
              <a:spcBef>
                <a:spcPts val="0"/>
              </a:spcBef>
              <a:spcAft>
                <a:spcPts val="0"/>
              </a:spcAft>
              <a:buSzPts val="1100"/>
              <a:buNone/>
            </a:pPr>
            <a:r>
              <a:rPr lang="en-GB"/>
              <a:t>• Introduce frog puppet. </a:t>
            </a:r>
            <a:endParaRPr/>
          </a:p>
          <a:p>
            <a:pPr indent="0" lvl="0" marL="0" rtl="0" algn="l">
              <a:lnSpc>
                <a:spcPct val="100000"/>
              </a:lnSpc>
              <a:spcBef>
                <a:spcPts val="0"/>
              </a:spcBef>
              <a:spcAft>
                <a:spcPts val="0"/>
              </a:spcAft>
              <a:buSzPts val="1100"/>
              <a:buNone/>
            </a:pPr>
            <a:r>
              <a:rPr lang="en-GB"/>
              <a:t>• Little Frog on a Log (Show how arms look. Lyrics on the panel) </a:t>
            </a:r>
            <a:endParaRPr/>
          </a:p>
          <a:p>
            <a:pPr indent="0" lvl="0" marL="0" rtl="0" algn="l">
              <a:lnSpc>
                <a:spcPct val="100000"/>
              </a:lnSpc>
              <a:spcBef>
                <a:spcPts val="0"/>
              </a:spcBef>
              <a:spcAft>
                <a:spcPts val="0"/>
              </a:spcAft>
              <a:buSzPts val="1100"/>
              <a:buNone/>
            </a:pPr>
            <a:r>
              <a:rPr lang="en-GB"/>
              <a:t>• Display song sheets &amp; invite everyone to take them at the end.</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In your kits, there is a book called </a:t>
            </a:r>
            <a:r>
              <a:rPr i="1" lang="en-GB"/>
              <a:t>Wiggle! March!</a:t>
            </a:r>
            <a:r>
              <a:rPr lang="en-GB"/>
              <a:t> that looks like this. This is the indestructible book that you will be getting at our third session.</a:t>
            </a:r>
            <a:r>
              <a:rPr i="1" lang="en-GB">
                <a:solidFill>
                  <a:srgbClr val="FF00FF"/>
                </a:solidFill>
              </a:rPr>
              <a:t> (hold up book)</a:t>
            </a:r>
            <a:r>
              <a:rPr lang="en-GB"/>
              <a:t> Take it out and feel it for a minute. These books are made out of specially treated Tyvec, the material that is used on the bright yellow signs around construction sites. So it is really durable. </a:t>
            </a:r>
            <a:r>
              <a:rPr i="1" lang="en-GB">
                <a:solidFill>
                  <a:srgbClr val="FF00FF"/>
                </a:solidFill>
              </a:rPr>
              <a:t>(demonstrate.)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Please take out your books and join in this song about the sounds the animals make. It’s very easy to pick up, so you should be singing along with me by the second verse. We’ll start with the horse so please open up your books to the horse picture and show it to your baby as we sing together.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(Paper clip the pages so that is easy to open the book to the 3 or 4 pages you plan on using, such as horse,etc. ) </a:t>
            </a:r>
            <a:endParaRPr i="1">
              <a:solidFill>
                <a:srgbClr val="FF00FF"/>
              </a:solidFill>
            </a:endParaRPr>
          </a:p>
          <a:p>
            <a:pPr indent="457200" lvl="0" marL="0" rtl="0" algn="l">
              <a:lnSpc>
                <a:spcPct val="100000"/>
              </a:lnSpc>
              <a:spcBef>
                <a:spcPts val="0"/>
              </a:spcBef>
              <a:spcAft>
                <a:spcPts val="0"/>
              </a:spcAft>
              <a:buSzPts val="1100"/>
              <a:buNone/>
            </a:pPr>
            <a:r>
              <a:rPr lang="en-GB"/>
              <a:t>I went to visit the farm one day. </a:t>
            </a:r>
            <a:endParaRPr/>
          </a:p>
          <a:p>
            <a:pPr indent="457200" lvl="0" marL="0" rtl="0" algn="l">
              <a:lnSpc>
                <a:spcPct val="100000"/>
              </a:lnSpc>
              <a:spcBef>
                <a:spcPts val="0"/>
              </a:spcBef>
              <a:spcAft>
                <a:spcPts val="0"/>
              </a:spcAft>
              <a:buSzPts val="1100"/>
              <a:buNone/>
            </a:pPr>
            <a:r>
              <a:rPr lang="en-GB"/>
              <a:t>I saw a horse across the way. </a:t>
            </a:r>
            <a:endParaRPr/>
          </a:p>
          <a:p>
            <a:pPr indent="457200" lvl="0" marL="0" rtl="0" algn="l">
              <a:lnSpc>
                <a:spcPct val="100000"/>
              </a:lnSpc>
              <a:spcBef>
                <a:spcPts val="0"/>
              </a:spcBef>
              <a:spcAft>
                <a:spcPts val="0"/>
              </a:spcAft>
              <a:buSzPts val="1100"/>
              <a:buNone/>
            </a:pPr>
            <a:r>
              <a:rPr lang="en-GB"/>
              <a:t>And what do you think the horse did say? </a:t>
            </a:r>
            <a:endParaRPr/>
          </a:p>
          <a:p>
            <a:pPr indent="457200" lvl="0" marL="0" rtl="0" algn="l">
              <a:lnSpc>
                <a:spcPct val="100000"/>
              </a:lnSpc>
              <a:spcBef>
                <a:spcPts val="0"/>
              </a:spcBef>
              <a:spcAft>
                <a:spcPts val="0"/>
              </a:spcAft>
              <a:buSzPts val="1100"/>
              <a:buNone/>
            </a:pPr>
            <a:r>
              <a:rPr lang="en-GB"/>
              <a:t>“Neigh, neigh, neigh.”</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Now let’s go to the cow picture on the next page.</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 went to visit the farm one day. </a:t>
            </a:r>
            <a:endParaRPr/>
          </a:p>
          <a:p>
            <a:pPr indent="457200" lvl="0" marL="0" rtl="0" algn="l">
              <a:lnSpc>
                <a:spcPct val="100000"/>
              </a:lnSpc>
              <a:spcBef>
                <a:spcPts val="0"/>
              </a:spcBef>
              <a:spcAft>
                <a:spcPts val="0"/>
              </a:spcAft>
              <a:buSzPts val="1100"/>
              <a:buNone/>
            </a:pPr>
            <a:r>
              <a:rPr lang="en-GB"/>
              <a:t>I saw a cow across the way. </a:t>
            </a:r>
            <a:endParaRPr/>
          </a:p>
          <a:p>
            <a:pPr indent="457200" lvl="0" marL="0" rtl="0" algn="l">
              <a:lnSpc>
                <a:spcPct val="100000"/>
              </a:lnSpc>
              <a:spcBef>
                <a:spcPts val="0"/>
              </a:spcBef>
              <a:spcAft>
                <a:spcPts val="0"/>
              </a:spcAft>
              <a:buSzPts val="1100"/>
              <a:buNone/>
            </a:pPr>
            <a:r>
              <a:rPr lang="en-GB"/>
              <a:t>And what do you think the cow did say? </a:t>
            </a:r>
            <a:endParaRPr/>
          </a:p>
          <a:p>
            <a:pPr indent="457200" lvl="0" marL="0" rtl="0" algn="l">
              <a:lnSpc>
                <a:spcPct val="100000"/>
              </a:lnSpc>
              <a:spcBef>
                <a:spcPts val="0"/>
              </a:spcBef>
              <a:spcAft>
                <a:spcPts val="0"/>
              </a:spcAft>
              <a:buSzPts val="1100"/>
              <a:buNone/>
            </a:pPr>
            <a:r>
              <a:rPr lang="en-GB"/>
              <a:t>“Moo, moo, moo.”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Now let’s turn to the sheep picture on the next page.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I went to visit the farm one day. </a:t>
            </a:r>
            <a:endParaRPr/>
          </a:p>
          <a:p>
            <a:pPr indent="457200" lvl="0" marL="0" rtl="0" algn="l">
              <a:lnSpc>
                <a:spcPct val="100000"/>
              </a:lnSpc>
              <a:spcBef>
                <a:spcPts val="0"/>
              </a:spcBef>
              <a:spcAft>
                <a:spcPts val="0"/>
              </a:spcAft>
              <a:buSzPts val="1100"/>
              <a:buNone/>
            </a:pPr>
            <a:r>
              <a:rPr lang="en-GB"/>
              <a:t>I saw a sheep across the way. </a:t>
            </a:r>
            <a:endParaRPr/>
          </a:p>
          <a:p>
            <a:pPr indent="457200" lvl="0" marL="0" rtl="0" algn="l">
              <a:lnSpc>
                <a:spcPct val="100000"/>
              </a:lnSpc>
              <a:spcBef>
                <a:spcPts val="0"/>
              </a:spcBef>
              <a:spcAft>
                <a:spcPts val="0"/>
              </a:spcAft>
              <a:buSzPts val="1100"/>
              <a:buNone/>
            </a:pPr>
            <a:r>
              <a:rPr lang="en-GB"/>
              <a:t>And what do you think the sheep did say? </a:t>
            </a:r>
            <a:endParaRPr/>
          </a:p>
          <a:p>
            <a:pPr indent="457200" lvl="0" marL="0" rtl="0" algn="l">
              <a:lnSpc>
                <a:spcPct val="100000"/>
              </a:lnSpc>
              <a:spcBef>
                <a:spcPts val="0"/>
              </a:spcBef>
              <a:spcAft>
                <a:spcPts val="0"/>
              </a:spcAft>
              <a:buSzPts val="1100"/>
              <a:buNone/>
            </a:pPr>
            <a:r>
              <a:rPr lang="en-GB"/>
              <a:t>“Baa, baa, baa.”</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Remember the Rum pum pum activity, where we tapped names on the drum to help your babies hear the sounds between words? This is called “phonological awareness” and it is an important skill for learning how to read. Hearing and making animal sounds develops this skill by helping babies to hear the smaller sounds in words.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Put </a:t>
            </a:r>
            <a:r>
              <a:rPr i="1" lang="en-GB"/>
              <a:t>Wiggle! March!</a:t>
            </a:r>
            <a:r>
              <a:rPr lang="en-GB"/>
              <a:t> back in the kit while we sing “Books Away” together.</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Please take out the frog finger puppet and put it on one of your fingers.</a:t>
            </a:r>
            <a:r>
              <a:rPr i="1" lang="en-GB">
                <a:solidFill>
                  <a:srgbClr val="FF00FF"/>
                </a:solidFill>
              </a:rPr>
              <a:t> (demonstrate)</a:t>
            </a:r>
            <a:endParaRPr i="1">
              <a:solidFill>
                <a:srgbClr val="FF00FF"/>
              </a:solidFill>
            </a:endParaRPr>
          </a:p>
          <a:p>
            <a:pPr indent="457200" lvl="0" marL="0" rtl="0" algn="l">
              <a:lnSpc>
                <a:spcPct val="100000"/>
              </a:lnSpc>
              <a:spcBef>
                <a:spcPts val="0"/>
              </a:spcBef>
              <a:spcAft>
                <a:spcPts val="0"/>
              </a:spcAft>
              <a:buSzPts val="1100"/>
              <a:buNone/>
            </a:pPr>
            <a:r>
              <a:rPr lang="en-GB"/>
              <a:t>Bend your other arm as a log. </a:t>
            </a:r>
            <a:r>
              <a:rPr i="1" lang="en-GB">
                <a:solidFill>
                  <a:srgbClr val="FF00FF"/>
                </a:solidFill>
              </a:rPr>
              <a:t>(demonstrate) </a:t>
            </a:r>
            <a:endParaRPr i="1">
              <a:solidFill>
                <a:srgbClr val="FF00FF"/>
              </a:solidFill>
            </a:endParaRPr>
          </a:p>
          <a:p>
            <a:pPr indent="457200" lvl="0" marL="0" rtl="0" algn="l">
              <a:lnSpc>
                <a:spcPct val="100000"/>
              </a:lnSpc>
              <a:spcBef>
                <a:spcPts val="0"/>
              </a:spcBef>
              <a:spcAft>
                <a:spcPts val="0"/>
              </a:spcAft>
              <a:buSzPts val="1100"/>
              <a:buNone/>
            </a:pPr>
            <a:r>
              <a:rPr lang="en-GB"/>
              <a:t>Kisses to your baby can be used in place of the word “Ribbit!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Little frog, on a log, </a:t>
            </a:r>
            <a:endParaRPr/>
          </a:p>
          <a:p>
            <a:pPr indent="457200" lvl="0" marL="0" rtl="0" algn="l">
              <a:lnSpc>
                <a:spcPct val="100000"/>
              </a:lnSpc>
              <a:spcBef>
                <a:spcPts val="0"/>
              </a:spcBef>
              <a:spcAft>
                <a:spcPts val="0"/>
              </a:spcAft>
              <a:buSzPts val="1100"/>
              <a:buNone/>
            </a:pPr>
            <a:r>
              <a:rPr lang="en-GB"/>
              <a:t>Sings his song, all day long.</a:t>
            </a:r>
            <a:endParaRPr/>
          </a:p>
          <a:p>
            <a:pPr indent="457200" lvl="0" marL="0" rtl="0" algn="l">
              <a:lnSpc>
                <a:spcPct val="100000"/>
              </a:lnSpc>
              <a:spcBef>
                <a:spcPts val="0"/>
              </a:spcBef>
              <a:spcAft>
                <a:spcPts val="0"/>
              </a:spcAft>
              <a:buSzPts val="1100"/>
              <a:buNone/>
            </a:pPr>
            <a:r>
              <a:rPr lang="en-GB"/>
              <a:t>Ribbit, Ribbit, Ribbit, </a:t>
            </a:r>
            <a:endParaRPr/>
          </a:p>
          <a:p>
            <a:pPr indent="457200" lvl="0" marL="0" rtl="0" algn="l">
              <a:lnSpc>
                <a:spcPct val="100000"/>
              </a:lnSpc>
              <a:spcBef>
                <a:spcPts val="0"/>
              </a:spcBef>
              <a:spcAft>
                <a:spcPts val="0"/>
              </a:spcAft>
              <a:buSzPts val="1100"/>
              <a:buNone/>
            </a:pPr>
            <a:r>
              <a:rPr lang="en-GB"/>
              <a:t>Ribbit, Ribbit, Ribbit </a:t>
            </a:r>
            <a:endParaRPr/>
          </a:p>
          <a:p>
            <a:pPr indent="457200" lvl="0" marL="0" rtl="0" algn="l">
              <a:lnSpc>
                <a:spcPct val="100000"/>
              </a:lnSpc>
              <a:spcBef>
                <a:spcPts val="0"/>
              </a:spcBef>
              <a:spcAft>
                <a:spcPts val="0"/>
              </a:spcAft>
              <a:buSzPts val="1100"/>
              <a:buNone/>
            </a:pPr>
            <a:r>
              <a:rPr i="1" lang="en-GB">
                <a:solidFill>
                  <a:srgbClr val="FF00FF"/>
                </a:solidFill>
              </a:rPr>
              <a:t>(“Kisses” can be used in place of the word “Ribbit!”)</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Let’s do that again! </a:t>
            </a:r>
            <a:r>
              <a:rPr i="1" lang="en-GB">
                <a:solidFill>
                  <a:srgbClr val="FF00FF"/>
                </a:solidFill>
              </a:rPr>
              <a:t>(repeat)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 In your kit there is a song sheet to help you continue singing these songs with your baby even when we aren’t all together.</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Time to put the frogs back into the kit. Let’ all sing the clean-up song. </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Frogs away, frogs away, put your frogs away today. </a:t>
            </a:r>
            <a:endParaRPr/>
          </a:p>
          <a:p>
            <a:pPr indent="457200" lvl="0" marL="0" rtl="0" algn="l">
              <a:lnSpc>
                <a:spcPct val="100000"/>
              </a:lnSpc>
              <a:spcBef>
                <a:spcPts val="0"/>
              </a:spcBef>
              <a:spcAft>
                <a:spcPts val="0"/>
              </a:spcAft>
              <a:buSzPts val="1100"/>
              <a:buNone/>
            </a:pPr>
            <a:r>
              <a:rPr lang="en-GB"/>
              <a:t>Frogs away, frogs away, put your frogs away today. </a:t>
            </a:r>
            <a:endParaRPr/>
          </a:p>
          <a:p>
            <a:pPr indent="457200" lvl="0" marL="0" rtl="0" algn="l">
              <a:lnSpc>
                <a:spcPct val="100000"/>
              </a:lnSpc>
              <a:spcBef>
                <a:spcPts val="0"/>
              </a:spcBef>
              <a:spcAft>
                <a:spcPts val="0"/>
              </a:spcAft>
              <a:buSzPts val="1100"/>
              <a:buNone/>
            </a:pPr>
            <a:r>
              <a:rPr i="1" lang="en-GB">
                <a:solidFill>
                  <a:srgbClr val="FF00FF"/>
                </a:solidFill>
              </a:rPr>
              <a:t>(Sing as many times as needed.)</a:t>
            </a:r>
            <a:endParaRPr i="1">
              <a:solidFill>
                <a:srgbClr val="FF00FF"/>
              </a:solidFill>
            </a:endParaRPr>
          </a:p>
          <a:p>
            <a:pPr indent="45720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t>
            </a:r>
            <a:r>
              <a:rPr lang="en-GB"/>
              <a:t> Using musical instruments </a:t>
            </a:r>
            <a:endParaRPr/>
          </a:p>
          <a:p>
            <a:pPr indent="0" lvl="0" marL="0" rtl="0" algn="l">
              <a:lnSpc>
                <a:spcPct val="100000"/>
              </a:lnSpc>
              <a:spcBef>
                <a:spcPts val="0"/>
              </a:spcBef>
              <a:spcAft>
                <a:spcPts val="0"/>
              </a:spcAft>
              <a:buSzPts val="1100"/>
              <a:buNone/>
            </a:pPr>
            <a:r>
              <a:rPr lang="en-GB"/>
              <a:t>• We’ll All Shake Our Shakers </a:t>
            </a:r>
            <a:endParaRPr/>
          </a:p>
          <a:p>
            <a:pPr indent="0" lvl="0" marL="0" rtl="0" algn="l">
              <a:lnSpc>
                <a:spcPct val="100000"/>
              </a:lnSpc>
              <a:spcBef>
                <a:spcPts val="0"/>
              </a:spcBef>
              <a:spcAft>
                <a:spcPts val="0"/>
              </a:spcAft>
              <a:buSzPts val="1100"/>
              <a:buNone/>
            </a:pPr>
            <a:r>
              <a:rPr lang="en-GB"/>
              <a:t>• Shake to the beat – gently! </a:t>
            </a:r>
            <a:endParaRPr/>
          </a:p>
          <a:p>
            <a:pPr indent="0" lvl="0" marL="0" rtl="0" algn="l">
              <a:lnSpc>
                <a:spcPct val="100000"/>
              </a:lnSpc>
              <a:spcBef>
                <a:spcPts val="0"/>
              </a:spcBef>
              <a:spcAft>
                <a:spcPts val="0"/>
              </a:spcAft>
              <a:buSzPts val="1100"/>
              <a:buNone/>
            </a:pPr>
            <a:r>
              <a:rPr lang="en-GB"/>
              <a:t>• Changing the words to songs and rhymes keeps them fun </a:t>
            </a:r>
            <a:endParaRPr/>
          </a:p>
          <a:p>
            <a:pPr indent="0" lvl="0" marL="0" rtl="0" algn="l">
              <a:lnSpc>
                <a:spcPct val="100000"/>
              </a:lnSpc>
              <a:spcBef>
                <a:spcPts val="0"/>
              </a:spcBef>
              <a:spcAft>
                <a:spcPts val="0"/>
              </a:spcAft>
              <a:buSzPts val="1100"/>
              <a:buNone/>
            </a:pPr>
            <a:r>
              <a:rPr lang="en-GB"/>
              <a:t>• Pizza, Pizza Hot </a:t>
            </a:r>
            <a:endParaRPr/>
          </a:p>
          <a:p>
            <a:pPr indent="0" lvl="0" marL="0" rtl="0" algn="l">
              <a:lnSpc>
                <a:spcPct val="100000"/>
              </a:lnSpc>
              <a:spcBef>
                <a:spcPts val="0"/>
              </a:spcBef>
              <a:spcAft>
                <a:spcPts val="0"/>
              </a:spcAft>
              <a:buSzPts val="1100"/>
              <a:buNone/>
            </a:pPr>
            <a:r>
              <a:rPr lang="en-GB"/>
              <a:t>• Shakers Away </a:t>
            </a:r>
            <a:endParaRPr/>
          </a:p>
          <a:p>
            <a:pPr indent="0" lvl="0" marL="0" rtl="0" algn="l">
              <a:lnSpc>
                <a:spcPct val="100000"/>
              </a:lnSpc>
              <a:spcBef>
                <a:spcPts val="0"/>
              </a:spcBef>
              <a:spcAft>
                <a:spcPts val="0"/>
              </a:spcAft>
              <a:buSzPts val="1100"/>
              <a:buNone/>
            </a:pPr>
            <a:r>
              <a:rPr lang="en-GB"/>
              <a:t>• Singing clean up songs make cleaning up fun</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Please take your shakers out of your kit. There should be one for you and one for your baby. At this age, your baby probably won’t do much more than simply hold it or taste it. That’s fine; everything in your kit has been disinfected and at this age, children love to explore in whatever way then can, which often means by using their mouths. Soon enough your child will be shaking the shaker to the beat!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We’ll all shake our shakers, we’ll all shake our shakers, </a:t>
            </a:r>
            <a:endParaRPr/>
          </a:p>
          <a:p>
            <a:pPr indent="457200" lvl="0" marL="0" rtl="0" algn="l">
              <a:lnSpc>
                <a:spcPct val="100000"/>
              </a:lnSpc>
              <a:spcBef>
                <a:spcPts val="0"/>
              </a:spcBef>
              <a:spcAft>
                <a:spcPts val="0"/>
              </a:spcAft>
              <a:buSzPts val="1100"/>
              <a:buNone/>
            </a:pPr>
            <a:r>
              <a:rPr lang="en-GB"/>
              <a:t>We’ll all shake our shakers because it’s fun to do. </a:t>
            </a:r>
            <a:endParaRPr/>
          </a:p>
          <a:p>
            <a:pPr indent="457200" lvl="0" marL="0" rtl="0" algn="l">
              <a:lnSpc>
                <a:spcPct val="100000"/>
              </a:lnSpc>
              <a:spcBef>
                <a:spcPts val="0"/>
              </a:spcBef>
              <a:spcAft>
                <a:spcPts val="0"/>
              </a:spcAft>
              <a:buSzPts val="1100"/>
              <a:buNone/>
            </a:pPr>
            <a:r>
              <a:rPr lang="en-GB"/>
              <a:t>Shake them up high. </a:t>
            </a:r>
            <a:r>
              <a:rPr i="1" lang="en-GB">
                <a:solidFill>
                  <a:srgbClr val="FF00FF"/>
                </a:solidFill>
              </a:rPr>
              <a:t>(shake up high in a high voice) </a:t>
            </a:r>
            <a:endParaRPr i="1">
              <a:solidFill>
                <a:srgbClr val="FF00FF"/>
              </a:solidFill>
            </a:endParaRPr>
          </a:p>
          <a:p>
            <a:pPr indent="457200" lvl="0" marL="0" rtl="0" algn="l">
              <a:lnSpc>
                <a:spcPct val="100000"/>
              </a:lnSpc>
              <a:spcBef>
                <a:spcPts val="0"/>
              </a:spcBef>
              <a:spcAft>
                <a:spcPts val="0"/>
              </a:spcAft>
              <a:buSzPts val="1100"/>
              <a:buNone/>
            </a:pPr>
            <a:r>
              <a:rPr lang="en-GB"/>
              <a:t>Shake them down low. </a:t>
            </a:r>
            <a:r>
              <a:rPr i="1" lang="en-GB">
                <a:solidFill>
                  <a:srgbClr val="FF00FF"/>
                </a:solidFill>
              </a:rPr>
              <a:t>(shake down low in a low voice) </a:t>
            </a:r>
            <a:endParaRPr i="1">
              <a:solidFill>
                <a:srgbClr val="FF00FF"/>
              </a:solidFill>
            </a:endParaRPr>
          </a:p>
          <a:p>
            <a:pPr indent="457200" lvl="0" marL="0" rtl="0" algn="l">
              <a:lnSpc>
                <a:spcPct val="100000"/>
              </a:lnSpc>
              <a:spcBef>
                <a:spcPts val="0"/>
              </a:spcBef>
              <a:spcAft>
                <a:spcPts val="0"/>
              </a:spcAft>
              <a:buSzPts val="1100"/>
              <a:buNone/>
            </a:pPr>
            <a:r>
              <a:rPr lang="en-GB"/>
              <a:t>And shake them in the middle. </a:t>
            </a:r>
            <a:endParaRPr/>
          </a:p>
          <a:p>
            <a:pPr indent="457200" lvl="0" marL="0" rtl="0" algn="l">
              <a:lnSpc>
                <a:spcPct val="100000"/>
              </a:lnSpc>
              <a:spcBef>
                <a:spcPts val="0"/>
              </a:spcBef>
              <a:spcAft>
                <a:spcPts val="0"/>
              </a:spcAft>
              <a:buSzPts val="1100"/>
              <a:buNone/>
            </a:pPr>
            <a:r>
              <a:rPr i="1" lang="en-GB">
                <a:solidFill>
                  <a:srgbClr val="FF00FF"/>
                </a:solidFill>
              </a:rPr>
              <a:t>(shake in front, using a normal voice)</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lang="en-GB">
                <a:solidFill>
                  <a:schemeClr val="dk1"/>
                </a:solidFill>
              </a:rPr>
              <a:t>Lots of traditional Mother Goose rhymes are good for babies. They have steady beats, they have good rhyming patterns, and they use lots of unusual words. But some of them are just too old-fashioned. For instance, the rhyme “Pease Porridge Hot” has a great beat, but who has ever tasted Pease Porridge Hot? To update it, we’re going to keep the beat but change the words to something almost everyone knows -- PIZZA! This is not for your baby though, because babies don’t eat pizza. It is a rhyme especially for the parents!</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Join me and shake your shakers to the beat! In order not to startle your baby, it is best to shake our shakers very gently and softly.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Pizza, pizza hot. Pizza, pizza cold.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Pizza, pizza in the box, nine days old.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Some like it hot. Some like it cold.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Some like it in the box, nine days old. </a:t>
            </a:r>
            <a:r>
              <a:rPr i="1" lang="en-GB">
                <a:solidFill>
                  <a:srgbClr val="FF00FF"/>
                </a:solidFill>
              </a:rPr>
              <a:t>(Not me!) or (I do!)</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i="1" lang="en-GB">
                <a:solidFill>
                  <a:srgbClr val="FF00FF"/>
                </a:solidFill>
              </a:rPr>
              <a:t>(repeat Pizza, Pizza Hot!) </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Time to put the shakers back in the kits.</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Shakers away, shakers away,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put your shakers away today.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Shakers away, shakers away,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put your shakers away today. </a:t>
            </a:r>
            <a:endParaRPr>
              <a:solidFill>
                <a:schemeClr val="dk1"/>
              </a:solidFill>
            </a:endParaRPr>
          </a:p>
          <a:p>
            <a:pPr indent="457200" lvl="0" marL="0" rtl="0" algn="l">
              <a:lnSpc>
                <a:spcPct val="100000"/>
              </a:lnSpc>
              <a:spcBef>
                <a:spcPts val="0"/>
              </a:spcBef>
              <a:spcAft>
                <a:spcPts val="0"/>
              </a:spcAft>
              <a:buSzPts val="1100"/>
              <a:buNone/>
            </a:pPr>
            <a:r>
              <a:rPr i="1" lang="en-GB">
                <a:solidFill>
                  <a:srgbClr val="FF00FF"/>
                </a:solidFill>
              </a:rPr>
              <a:t>(Sing as many times as needed.) </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Singing a song when it is time to collect props turns cleaning up into a fun game. As your babies get older, you will notice that they willingly put things away when you sing this song!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0"/>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1"/>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2"/>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3"/>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4"/>
          <p:cNvPicPr preferRelativeResize="0"/>
          <p:nvPr/>
        </p:nvPicPr>
        <p:blipFill rotWithShape="1">
          <a:blip r:embed="rId3">
            <a:alphaModFix/>
          </a:blip>
          <a:srcRect b="0" l="0" r="0" t="0"/>
          <a:stretch/>
        </p:blipFill>
        <p:spPr>
          <a:xfrm>
            <a:off x="0" y="0"/>
            <a:ext cx="9144018"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5"/>
          <p:cNvPicPr preferRelativeResize="0"/>
          <p:nvPr/>
        </p:nvPicPr>
        <p:blipFill rotWithShape="1">
          <a:blip r:embed="rId3">
            <a:alphaModFix/>
          </a:blip>
          <a:srcRect b="0" l="0" r="0" t="0"/>
          <a:stretch/>
        </p:blipFill>
        <p:spPr>
          <a:xfrm>
            <a:off x="0" y="0"/>
            <a:ext cx="9144018" cy="5143501"/>
          </a:xfrm>
          <a:prstGeom prst="rect">
            <a:avLst/>
          </a:prstGeom>
          <a:noFill/>
          <a:ln>
            <a:noFill/>
          </a:ln>
        </p:spPr>
      </p:pic>
      <p:sp>
        <p:nvSpPr>
          <p:cNvPr id="125" name="Google Shape;125;p15"/>
          <p:cNvSpPr/>
          <p:nvPr/>
        </p:nvSpPr>
        <p:spPr>
          <a:xfrm>
            <a:off x="363500" y="3641050"/>
            <a:ext cx="1545000" cy="545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5"/>
          <p:cNvPicPr preferRelativeResize="0"/>
          <p:nvPr/>
        </p:nvPicPr>
        <p:blipFill>
          <a:blip r:embed="rId4">
            <a:alphaModFix/>
          </a:blip>
          <a:stretch>
            <a:fillRect/>
          </a:stretch>
        </p:blipFill>
        <p:spPr>
          <a:xfrm>
            <a:off x="470275" y="3715925"/>
            <a:ext cx="1545001" cy="521292"/>
          </a:xfrm>
          <a:prstGeom prst="rect">
            <a:avLst/>
          </a:prstGeom>
          <a:noFill/>
          <a:ln>
            <a:noFill/>
          </a:ln>
        </p:spPr>
      </p:pic>
      <p:sp>
        <p:nvSpPr>
          <p:cNvPr id="127" name="Google Shape;127;p15"/>
          <p:cNvSpPr/>
          <p:nvPr/>
        </p:nvSpPr>
        <p:spPr>
          <a:xfrm>
            <a:off x="364400" y="4307275"/>
            <a:ext cx="1205400" cy="672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15"/>
          <p:cNvPicPr preferRelativeResize="0"/>
          <p:nvPr/>
        </p:nvPicPr>
        <p:blipFill>
          <a:blip r:embed="rId5">
            <a:alphaModFix/>
          </a:blip>
          <a:stretch>
            <a:fillRect/>
          </a:stretch>
        </p:blipFill>
        <p:spPr>
          <a:xfrm>
            <a:off x="525638" y="4363175"/>
            <a:ext cx="1037125" cy="50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g256b6abc4f4_1_0"/>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5"/>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6"/>
          <p:cNvPicPr preferRelativeResize="0"/>
          <p:nvPr/>
        </p:nvPicPr>
        <p:blipFill rotWithShape="1">
          <a:blip r:embed="rId3">
            <a:alphaModFix/>
          </a:blip>
          <a:srcRect b="0" l="0" r="0" t="0"/>
          <a:stretch/>
        </p:blipFill>
        <p:spPr>
          <a:xfrm>
            <a:off x="0" y="0"/>
            <a:ext cx="9144018"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7"/>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8"/>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9"/>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