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</p:sldIdLst>
  <p:sldSz cy="10058400" cx="7772400"/>
  <p:notesSz cx="6858000" cy="9144000"/>
  <p:embeddedFontLst>
    <p:embeddedFont>
      <p:font typeface="Montserrat SemiBold"/>
      <p:regular r:id="rId9"/>
      <p:bold r:id="rId10"/>
      <p:italic r:id="rId11"/>
      <p:boldItalic r:id="rId12"/>
    </p:embeddedFont>
    <p:embeddedFont>
      <p:font typeface="Montserrat"/>
      <p:regular r:id="rId13"/>
      <p:bold r:id="rId14"/>
      <p:italic r:id="rId15"/>
      <p:boldItalic r:id="rId16"/>
    </p:embeddedFont>
    <p:embeddedFont>
      <p:font typeface="Montserrat Black"/>
      <p:bold r:id="rId17"/>
      <p:boldItalic r:id="rId18"/>
    </p:embeddedFont>
    <p:embeddedFont>
      <p:font typeface="Montserrat Medium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Author clrIdx="0" id="0" initials="" lastIdx="5" name="Cameron Morgan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Medium-bold.fntdata"/><Relationship Id="rId11" Type="http://schemas.openxmlformats.org/officeDocument/2006/relationships/font" Target="fonts/MontserratSemiBold-italic.fntdata"/><Relationship Id="rId22" Type="http://schemas.openxmlformats.org/officeDocument/2006/relationships/font" Target="fonts/MontserratMedium-boldItalic.fntdata"/><Relationship Id="rId10" Type="http://schemas.openxmlformats.org/officeDocument/2006/relationships/font" Target="fonts/MontserratSemiBold-bold.fntdata"/><Relationship Id="rId21" Type="http://schemas.openxmlformats.org/officeDocument/2006/relationships/font" Target="fonts/MontserratMedium-italic.fntdata"/><Relationship Id="rId13" Type="http://schemas.openxmlformats.org/officeDocument/2006/relationships/font" Target="fonts/Montserrat-regular.fntdata"/><Relationship Id="rId12" Type="http://schemas.openxmlformats.org/officeDocument/2006/relationships/font" Target="fonts/MontserratSemiBold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openxmlformats.org/officeDocument/2006/relationships/font" Target="fonts/MontserratSemiBold-regular.fntdata"/><Relationship Id="rId15" Type="http://schemas.openxmlformats.org/officeDocument/2006/relationships/font" Target="fonts/Montserrat-italic.fntdata"/><Relationship Id="rId14" Type="http://schemas.openxmlformats.org/officeDocument/2006/relationships/font" Target="fonts/Montserrat-bold.fntdata"/><Relationship Id="rId17" Type="http://schemas.openxmlformats.org/officeDocument/2006/relationships/font" Target="fonts/MontserratBlack-bold.fntdata"/><Relationship Id="rId16" Type="http://schemas.openxmlformats.org/officeDocument/2006/relationships/font" Target="fonts/Montserrat-boldItalic.fntdata"/><Relationship Id="rId5" Type="http://schemas.openxmlformats.org/officeDocument/2006/relationships/slideMaster" Target="slideMasters/slideMaster1.xml"/><Relationship Id="rId19" Type="http://schemas.openxmlformats.org/officeDocument/2006/relationships/font" Target="fonts/MontserratMedium-regular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MontserratBlack-bold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1" dt="2022-02-24T03:34:25.302">
    <p:pos x="2447" y="5079"/>
    <p:text>Add logos for partners below!</p:text>
  </p:cm>
  <p:cm authorId="0" idx="2" dt="2022-02-24T03:33:27.605">
    <p:pos x="2447" y="2492"/>
    <p:text>Please change data or time. Do not delete text below.</p:text>
  </p:cm>
  <p:cm authorId="0" idx="3" dt="2022-02-24T03:33:56.732">
    <p:pos x="2448" y="3718"/>
    <p:text>Fill in location. Pro Tip: Try not to go below 15pt font; it will be hard to read from far away.</p:text>
  </p:cm>
  <p:cm authorId="0" idx="4" dt="2022-02-24T03:34:13.284">
    <p:pos x="2447" y="4650"/>
    <p:text>Fill in the relevant information or point of contact</p:text>
  </p:cm>
  <p:cm authorId="0" idx="5" dt="2022-02-24T03:33:12.334">
    <p:pos x="2081" y="1416"/>
    <p:text>Please change session # to correspond with session you're on</p:tex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137cc20907_1_19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137cc20907_1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14b85c25bd_0_39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14b85c25bd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hyperlink" Target="mailto:psmith@gmail.com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comments" Target="../comments/comment1.xml"/><Relationship Id="rId4" Type="http://schemas.openxmlformats.org/officeDocument/2006/relationships/image" Target="../media/image1.png"/><Relationship Id="rId5" Type="http://schemas.openxmlformats.org/officeDocument/2006/relationships/hyperlink" Target="mailto:psmith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2863775" y="8058805"/>
            <a:ext cx="905100" cy="1300800"/>
          </a:xfrm>
          <a:prstGeom prst="blockArc">
            <a:avLst>
              <a:gd fmla="val 10838441" name="adj1"/>
              <a:gd fmla="val 21497670" name="adj2"/>
              <a:gd fmla="val 45881" name="adj3"/>
            </a:avLst>
          </a:prstGeom>
          <a:solidFill>
            <a:srgbClr val="FFF3E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125" y="0"/>
            <a:ext cx="7772400" cy="3806100"/>
          </a:xfrm>
          <a:prstGeom prst="rect">
            <a:avLst/>
          </a:prstGeom>
          <a:solidFill>
            <a:srgbClr val="FFF3E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932500" y="3992365"/>
            <a:ext cx="2608200" cy="185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1450">
                <a:solidFill>
                  <a:srgbClr val="475A65"/>
                </a:solidFill>
                <a:latin typeface="Montserrat"/>
                <a:ea typeface="Montserrat"/>
                <a:cs typeface="Montserrat"/>
                <a:sym typeface="Montserrat"/>
              </a:rPr>
              <a:t>FREE family kit includes books, toys, a calendar, and activity booklet for attendees!</a:t>
            </a:r>
            <a:endParaRPr b="1" sz="145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GB" sz="115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Space is limited to only newborns, infants, and their families for this session.</a:t>
            </a:r>
            <a:endParaRPr sz="1200"/>
          </a:p>
        </p:txBody>
      </p:sp>
      <p:sp>
        <p:nvSpPr>
          <p:cNvPr id="57" name="Google Shape;57;p13"/>
          <p:cNvSpPr txBox="1"/>
          <p:nvPr/>
        </p:nvSpPr>
        <p:spPr>
          <a:xfrm>
            <a:off x="932500" y="8659255"/>
            <a:ext cx="26616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“The MGOL Hatchlings materials were </a:t>
            </a:r>
            <a:endParaRPr sz="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developed with funds from the Maryland</a:t>
            </a:r>
            <a:endParaRPr sz="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State Department of of Education, Division of Early Childhood, as part of the PDG B-5 for MD State Libraries, funded through Grant Number 90TP0032-01-00 from the Office of Child Care, Administration for Children and Families, U.S. Department of Health &amp; Human Services.”</a:t>
            </a:r>
            <a:endParaRPr sz="600"/>
          </a:p>
        </p:txBody>
      </p:sp>
      <p:sp>
        <p:nvSpPr>
          <p:cNvPr id="58" name="Google Shape;58;p13"/>
          <p:cNvSpPr txBox="1"/>
          <p:nvPr/>
        </p:nvSpPr>
        <p:spPr>
          <a:xfrm>
            <a:off x="3886198" y="3957291"/>
            <a:ext cx="3098400" cy="161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65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October 4, 2022</a:t>
            </a:r>
            <a:r>
              <a:rPr b="1" lang="en-GB" sz="265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 10:30-11:30am</a:t>
            </a:r>
            <a:endParaRPr b="1" sz="265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This session is part of a four session program.</a:t>
            </a:r>
            <a:endParaRPr sz="15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3216450" y="531876"/>
            <a:ext cx="30000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000">
                <a:solidFill>
                  <a:srgbClr val="F7931D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Grow</a:t>
            </a:r>
            <a:endParaRPr sz="7000"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pic>
        <p:nvPicPr>
          <p:cNvPr id="60" name="Google Shape;60;p13"/>
          <p:cNvPicPr preferRelativeResize="0"/>
          <p:nvPr/>
        </p:nvPicPr>
        <p:blipFill rotWithShape="1">
          <a:blip r:embed="rId3">
            <a:alphaModFix/>
          </a:blip>
          <a:srcRect b="6066" l="5303" r="11832" t="4062"/>
          <a:stretch/>
        </p:blipFill>
        <p:spPr>
          <a:xfrm rot="589252">
            <a:off x="642172" y="361184"/>
            <a:ext cx="3638996" cy="3946784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3"/>
          <p:cNvSpPr txBox="1"/>
          <p:nvPr/>
        </p:nvSpPr>
        <p:spPr>
          <a:xfrm>
            <a:off x="4466900" y="1290373"/>
            <a:ext cx="30000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000">
                <a:solidFill>
                  <a:srgbClr val="F7931D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Baby</a:t>
            </a:r>
            <a:endParaRPr sz="7000"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3611363" y="1548209"/>
            <a:ext cx="1326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rgbClr val="F7931D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with</a:t>
            </a:r>
            <a:endParaRPr sz="28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3886198" y="5640975"/>
            <a:ext cx="30984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5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Location</a:t>
            </a:r>
            <a:endParaRPr b="1" sz="15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3886200" y="5903024"/>
            <a:ext cx="33657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Fill in your location here</a:t>
            </a:r>
            <a:endParaRPr sz="2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Baltimore, MD 20212</a:t>
            </a:r>
            <a:endParaRPr sz="2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3886190" y="6808202"/>
            <a:ext cx="3098400" cy="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5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Registration is required. Please contact:</a:t>
            </a:r>
            <a:endParaRPr b="1" sz="15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3886191" y="7382238"/>
            <a:ext cx="3365700" cy="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Patti Smith, </a:t>
            </a:r>
            <a:r>
              <a:rPr lang="en-GB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4"/>
              </a:rPr>
              <a:t>psmith@gmail.com</a:t>
            </a:r>
            <a:endParaRPr sz="15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(111) 867-5309</a:t>
            </a:r>
            <a:endParaRPr sz="15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932500" y="6090780"/>
            <a:ext cx="2661600" cy="24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71450" lvl="0" marL="17999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●"/>
            </a:pPr>
            <a:r>
              <a:rPr lang="en-GB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Reading and singing helps your baby’s brain and language development.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171450" lvl="0" marL="17999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●"/>
            </a:pPr>
            <a:r>
              <a:rPr lang="en-GB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Reciting nursery rhymes &amp; singing songs helps your baby get ready to learn to read.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171450" lvl="0" marL="17999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●"/>
            </a:pPr>
            <a:r>
              <a:rPr lang="en-GB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Babies exposed to books </a:t>
            </a:r>
            <a:br>
              <a:rPr lang="en-GB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en-GB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and reading grow into children who perform </a:t>
            </a:r>
            <a:br>
              <a:rPr lang="en-GB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en-GB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better in school. 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932500" y="5782296"/>
            <a:ext cx="26082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3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Fun Facts</a:t>
            </a:r>
            <a:endParaRPr b="1" sz="13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3886190" y="8063252"/>
            <a:ext cx="30984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5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In partnership with:</a:t>
            </a:r>
            <a:endParaRPr b="1" sz="15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70" name="Google Shape;70;p13"/>
          <p:cNvGrpSpPr/>
          <p:nvPr/>
        </p:nvGrpSpPr>
        <p:grpSpPr>
          <a:xfrm>
            <a:off x="2938866" y="7909728"/>
            <a:ext cx="701631" cy="854467"/>
            <a:chOff x="2829450" y="7909775"/>
            <a:chExt cx="774000" cy="942600"/>
          </a:xfrm>
        </p:grpSpPr>
        <p:sp>
          <p:nvSpPr>
            <p:cNvPr id="71" name="Google Shape;71;p13"/>
            <p:cNvSpPr/>
            <p:nvPr/>
          </p:nvSpPr>
          <p:spPr>
            <a:xfrm>
              <a:off x="3102775" y="7946913"/>
              <a:ext cx="387000" cy="4155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38100">
              <a:solidFill>
                <a:srgbClr val="F7931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3"/>
            <p:cNvSpPr/>
            <p:nvPr/>
          </p:nvSpPr>
          <p:spPr>
            <a:xfrm>
              <a:off x="3216450" y="8375525"/>
              <a:ext cx="387000" cy="4155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38100">
              <a:solidFill>
                <a:srgbClr val="F7931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3"/>
            <p:cNvSpPr/>
            <p:nvPr/>
          </p:nvSpPr>
          <p:spPr>
            <a:xfrm>
              <a:off x="2829450" y="8375525"/>
              <a:ext cx="387000" cy="4155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38100">
              <a:solidFill>
                <a:srgbClr val="F7931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3"/>
            <p:cNvSpPr txBox="1"/>
            <p:nvPr/>
          </p:nvSpPr>
          <p:spPr>
            <a:xfrm>
              <a:off x="3143891" y="7909775"/>
              <a:ext cx="257100" cy="49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1700">
                  <a:solidFill>
                    <a:srgbClr val="F7931D"/>
                  </a:solidFill>
                  <a:latin typeface="Montserrat"/>
                  <a:ea typeface="Montserrat"/>
                  <a:cs typeface="Montserrat"/>
                  <a:sym typeface="Montserrat"/>
                </a:rPr>
                <a:t>a</a:t>
              </a:r>
              <a:endParaRPr b="1" sz="1700">
                <a:solidFill>
                  <a:srgbClr val="F7931D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5" name="Google Shape;75;p13"/>
            <p:cNvSpPr txBox="1"/>
            <p:nvPr/>
          </p:nvSpPr>
          <p:spPr>
            <a:xfrm>
              <a:off x="2870578" y="8360075"/>
              <a:ext cx="257100" cy="49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1700">
                  <a:solidFill>
                    <a:srgbClr val="F7931D"/>
                  </a:solidFill>
                  <a:latin typeface="Montserrat"/>
                  <a:ea typeface="Montserrat"/>
                  <a:cs typeface="Montserrat"/>
                  <a:sym typeface="Montserrat"/>
                </a:rPr>
                <a:t>b</a:t>
              </a:r>
              <a:endParaRPr b="1" sz="1700">
                <a:solidFill>
                  <a:srgbClr val="F7931D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6" name="Google Shape;76;p13"/>
            <p:cNvSpPr txBox="1"/>
            <p:nvPr/>
          </p:nvSpPr>
          <p:spPr>
            <a:xfrm>
              <a:off x="3267116" y="8360075"/>
              <a:ext cx="257100" cy="49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1700">
                  <a:solidFill>
                    <a:srgbClr val="F7931D"/>
                  </a:solidFill>
                  <a:latin typeface="Montserrat"/>
                  <a:ea typeface="Montserrat"/>
                  <a:cs typeface="Montserrat"/>
                  <a:sym typeface="Montserrat"/>
                </a:rPr>
                <a:t>c</a:t>
              </a:r>
              <a:endParaRPr b="1" sz="1700">
                <a:solidFill>
                  <a:srgbClr val="F7931D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sp>
        <p:nvSpPr>
          <p:cNvPr id="77" name="Google Shape;77;p13"/>
          <p:cNvSpPr txBox="1"/>
          <p:nvPr/>
        </p:nvSpPr>
        <p:spPr>
          <a:xfrm>
            <a:off x="2453950" y="252225"/>
            <a:ext cx="46425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solidFill>
                  <a:srgbClr val="F7931D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Mother Goose on the Loose | Hatchlings</a:t>
            </a:r>
            <a:endParaRPr sz="1200">
              <a:solidFill>
                <a:srgbClr val="F7931D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3303675" y="2248950"/>
            <a:ext cx="4258800" cy="133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900">
                <a:solidFill>
                  <a:srgbClr val="B45F06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In the Nest | Session 1</a:t>
            </a:r>
            <a:endParaRPr sz="1500">
              <a:solidFill>
                <a:srgbClr val="B45F0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is a four-part early literacy program </a:t>
            </a:r>
            <a:endParaRPr sz="1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for parents with babies from </a:t>
            </a:r>
            <a:br>
              <a:rPr lang="en-GB"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en-GB"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	   0-4 months.</a:t>
            </a:r>
            <a:endParaRPr b="1" sz="1900">
              <a:solidFill>
                <a:srgbClr val="F7931D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4"/>
          <p:cNvSpPr/>
          <p:nvPr/>
        </p:nvSpPr>
        <p:spPr>
          <a:xfrm>
            <a:off x="2863775" y="8058805"/>
            <a:ext cx="905100" cy="1300800"/>
          </a:xfrm>
          <a:prstGeom prst="blockArc">
            <a:avLst>
              <a:gd fmla="val 10838441" name="adj1"/>
              <a:gd fmla="val 21497670" name="adj2"/>
              <a:gd fmla="val 45881" name="adj3"/>
            </a:avLst>
          </a:prstGeom>
          <a:solidFill>
            <a:srgbClr val="FFF3E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4"/>
          <p:cNvSpPr/>
          <p:nvPr/>
        </p:nvSpPr>
        <p:spPr>
          <a:xfrm>
            <a:off x="125" y="0"/>
            <a:ext cx="7772400" cy="3806100"/>
          </a:xfrm>
          <a:prstGeom prst="rect">
            <a:avLst/>
          </a:prstGeom>
          <a:solidFill>
            <a:srgbClr val="FFF3E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4"/>
          <p:cNvSpPr txBox="1"/>
          <p:nvPr/>
        </p:nvSpPr>
        <p:spPr>
          <a:xfrm>
            <a:off x="932500" y="3992365"/>
            <a:ext cx="2608200" cy="185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450">
                <a:solidFill>
                  <a:srgbClr val="475A65"/>
                </a:solidFill>
                <a:latin typeface="Montserrat"/>
                <a:ea typeface="Montserrat"/>
                <a:cs typeface="Montserrat"/>
                <a:sym typeface="Montserrat"/>
              </a:rPr>
              <a:t>FREE family kit includes books, toys, a calendar, and activity booklet for attendees!</a:t>
            </a:r>
            <a:endParaRPr b="1" sz="145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GB" sz="115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Space is limited to only newborns, infants, and their families for this session.</a:t>
            </a:r>
            <a:endParaRPr sz="1200"/>
          </a:p>
        </p:txBody>
      </p:sp>
      <p:sp>
        <p:nvSpPr>
          <p:cNvPr id="86" name="Google Shape;86;p14"/>
          <p:cNvSpPr txBox="1"/>
          <p:nvPr/>
        </p:nvSpPr>
        <p:spPr>
          <a:xfrm>
            <a:off x="932500" y="8659255"/>
            <a:ext cx="26616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“The MGOL Hatchlings materials were </a:t>
            </a:r>
            <a:endParaRPr sz="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developed with funds from the Maryland</a:t>
            </a:r>
            <a:endParaRPr sz="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State Department of of Education, Division of Early Childhood, as part of the PDG B-5 for MD State Libraries, funded through Grant Number 90TP0032-01-00 from the Office of Child Care, Administration for Children and Families, U.S. Department of Health &amp; Human Services.”</a:t>
            </a:r>
            <a:endParaRPr sz="600"/>
          </a:p>
        </p:txBody>
      </p:sp>
      <p:sp>
        <p:nvSpPr>
          <p:cNvPr id="87" name="Google Shape;87;p14"/>
          <p:cNvSpPr txBox="1"/>
          <p:nvPr/>
        </p:nvSpPr>
        <p:spPr>
          <a:xfrm>
            <a:off x="3886198" y="3957291"/>
            <a:ext cx="3098400" cy="161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65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October 4, 2022 10:30-11:30am</a:t>
            </a:r>
            <a:endParaRPr b="1" sz="265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This session is part of a four session program.</a:t>
            </a:r>
            <a:endParaRPr sz="15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8" name="Google Shape;88;p14"/>
          <p:cNvSpPr txBox="1"/>
          <p:nvPr/>
        </p:nvSpPr>
        <p:spPr>
          <a:xfrm>
            <a:off x="3216450" y="531876"/>
            <a:ext cx="30000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000">
                <a:solidFill>
                  <a:srgbClr val="F7931D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Grow</a:t>
            </a:r>
            <a:endParaRPr sz="7000"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pic>
        <p:nvPicPr>
          <p:cNvPr id="89" name="Google Shape;89;p14"/>
          <p:cNvPicPr preferRelativeResize="0"/>
          <p:nvPr/>
        </p:nvPicPr>
        <p:blipFill rotWithShape="1">
          <a:blip r:embed="rId4">
            <a:alphaModFix/>
          </a:blip>
          <a:srcRect b="6066" l="5303" r="11832" t="4062"/>
          <a:stretch/>
        </p:blipFill>
        <p:spPr>
          <a:xfrm rot="589252">
            <a:off x="515322" y="287034"/>
            <a:ext cx="3638996" cy="3946784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4"/>
          <p:cNvSpPr txBox="1"/>
          <p:nvPr/>
        </p:nvSpPr>
        <p:spPr>
          <a:xfrm>
            <a:off x="4466900" y="1290373"/>
            <a:ext cx="30000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000">
                <a:solidFill>
                  <a:srgbClr val="F7931D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Baby</a:t>
            </a:r>
            <a:endParaRPr sz="7000"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91" name="Google Shape;91;p14"/>
          <p:cNvSpPr txBox="1"/>
          <p:nvPr/>
        </p:nvSpPr>
        <p:spPr>
          <a:xfrm>
            <a:off x="3611363" y="1548209"/>
            <a:ext cx="1326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rgbClr val="F7931D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with</a:t>
            </a:r>
            <a:endParaRPr sz="28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92" name="Google Shape;92;p14"/>
          <p:cNvSpPr txBox="1"/>
          <p:nvPr/>
        </p:nvSpPr>
        <p:spPr>
          <a:xfrm>
            <a:off x="3886198" y="5640975"/>
            <a:ext cx="30984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5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Location</a:t>
            </a:r>
            <a:endParaRPr b="1" sz="15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3" name="Google Shape;93;p14"/>
          <p:cNvSpPr txBox="1"/>
          <p:nvPr/>
        </p:nvSpPr>
        <p:spPr>
          <a:xfrm>
            <a:off x="3886200" y="5903024"/>
            <a:ext cx="33657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Fill in your location here</a:t>
            </a:r>
            <a:endParaRPr sz="2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Baltimore, MD 20212</a:t>
            </a:r>
            <a:endParaRPr sz="2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4" name="Google Shape;94;p14"/>
          <p:cNvSpPr txBox="1"/>
          <p:nvPr/>
        </p:nvSpPr>
        <p:spPr>
          <a:xfrm>
            <a:off x="3886190" y="6808202"/>
            <a:ext cx="3098400" cy="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5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Registration is required. Please contact:</a:t>
            </a:r>
            <a:endParaRPr b="1" sz="15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5" name="Google Shape;95;p14"/>
          <p:cNvSpPr txBox="1"/>
          <p:nvPr/>
        </p:nvSpPr>
        <p:spPr>
          <a:xfrm>
            <a:off x="3886191" y="7382238"/>
            <a:ext cx="3365700" cy="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Patti Smith, </a:t>
            </a:r>
            <a:r>
              <a:rPr lang="en-GB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5"/>
              </a:rPr>
              <a:t>psmith@gmail.com</a:t>
            </a:r>
            <a:endParaRPr sz="15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(111) 867-5309</a:t>
            </a:r>
            <a:endParaRPr sz="15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6" name="Google Shape;96;p14"/>
          <p:cNvSpPr txBox="1"/>
          <p:nvPr/>
        </p:nvSpPr>
        <p:spPr>
          <a:xfrm>
            <a:off x="932500" y="6090780"/>
            <a:ext cx="2661600" cy="24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71450" lvl="0" marL="17999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●"/>
            </a:pPr>
            <a:r>
              <a:rPr lang="en-GB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Reading and singing helps your baby’s brain and language development.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171450" lvl="0" marL="17999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●"/>
            </a:pPr>
            <a:r>
              <a:rPr lang="en-GB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Reciting nursery rhymes &amp; singing songs helps your baby get ready to learn to read.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171450" lvl="0" marL="17999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Char char="●"/>
            </a:pPr>
            <a:r>
              <a:rPr lang="en-GB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Babies exposed to books </a:t>
            </a:r>
            <a:br>
              <a:rPr lang="en-GB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en-GB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and reading grow into children who perform </a:t>
            </a:r>
            <a:br>
              <a:rPr lang="en-GB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en-GB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better in school. 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7" name="Google Shape;97;p14"/>
          <p:cNvSpPr txBox="1"/>
          <p:nvPr/>
        </p:nvSpPr>
        <p:spPr>
          <a:xfrm>
            <a:off x="932500" y="5782296"/>
            <a:ext cx="26082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3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Fun Facts</a:t>
            </a:r>
            <a:endParaRPr b="1" sz="13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8" name="Google Shape;98;p14"/>
          <p:cNvSpPr txBox="1"/>
          <p:nvPr/>
        </p:nvSpPr>
        <p:spPr>
          <a:xfrm>
            <a:off x="3886190" y="8063252"/>
            <a:ext cx="30984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5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In partnership with:</a:t>
            </a:r>
            <a:endParaRPr b="1" sz="15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99" name="Google Shape;99;p14"/>
          <p:cNvGrpSpPr/>
          <p:nvPr/>
        </p:nvGrpSpPr>
        <p:grpSpPr>
          <a:xfrm>
            <a:off x="2938866" y="7909728"/>
            <a:ext cx="701631" cy="854467"/>
            <a:chOff x="2829450" y="7909775"/>
            <a:chExt cx="774000" cy="942600"/>
          </a:xfrm>
        </p:grpSpPr>
        <p:sp>
          <p:nvSpPr>
            <p:cNvPr id="100" name="Google Shape;100;p14"/>
            <p:cNvSpPr/>
            <p:nvPr/>
          </p:nvSpPr>
          <p:spPr>
            <a:xfrm>
              <a:off x="3102775" y="7946913"/>
              <a:ext cx="387000" cy="4155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38100">
              <a:solidFill>
                <a:srgbClr val="F7931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" name="Google Shape;101;p14"/>
            <p:cNvSpPr/>
            <p:nvPr/>
          </p:nvSpPr>
          <p:spPr>
            <a:xfrm>
              <a:off x="3216450" y="8375525"/>
              <a:ext cx="387000" cy="4155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38100">
              <a:solidFill>
                <a:srgbClr val="F7931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4"/>
            <p:cNvSpPr/>
            <p:nvPr/>
          </p:nvSpPr>
          <p:spPr>
            <a:xfrm>
              <a:off x="2829450" y="8375525"/>
              <a:ext cx="387000" cy="4155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38100">
              <a:solidFill>
                <a:srgbClr val="F7931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" name="Google Shape;103;p14"/>
            <p:cNvSpPr txBox="1"/>
            <p:nvPr/>
          </p:nvSpPr>
          <p:spPr>
            <a:xfrm>
              <a:off x="3143891" y="7909775"/>
              <a:ext cx="257100" cy="49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1700">
                  <a:solidFill>
                    <a:srgbClr val="F7931D"/>
                  </a:solidFill>
                  <a:latin typeface="Montserrat"/>
                  <a:ea typeface="Montserrat"/>
                  <a:cs typeface="Montserrat"/>
                  <a:sym typeface="Montserrat"/>
                </a:rPr>
                <a:t>a</a:t>
              </a:r>
              <a:endParaRPr b="1" sz="1700">
                <a:solidFill>
                  <a:srgbClr val="F7931D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4" name="Google Shape;104;p14"/>
            <p:cNvSpPr txBox="1"/>
            <p:nvPr/>
          </p:nvSpPr>
          <p:spPr>
            <a:xfrm>
              <a:off x="2870578" y="8360075"/>
              <a:ext cx="257100" cy="49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1700">
                  <a:solidFill>
                    <a:srgbClr val="F7931D"/>
                  </a:solidFill>
                  <a:latin typeface="Montserrat"/>
                  <a:ea typeface="Montserrat"/>
                  <a:cs typeface="Montserrat"/>
                  <a:sym typeface="Montserrat"/>
                </a:rPr>
                <a:t>b</a:t>
              </a:r>
              <a:endParaRPr b="1" sz="1700">
                <a:solidFill>
                  <a:srgbClr val="F7931D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5" name="Google Shape;105;p14"/>
            <p:cNvSpPr txBox="1"/>
            <p:nvPr/>
          </p:nvSpPr>
          <p:spPr>
            <a:xfrm>
              <a:off x="3267116" y="8360075"/>
              <a:ext cx="257100" cy="49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1700">
                  <a:solidFill>
                    <a:srgbClr val="F7931D"/>
                  </a:solidFill>
                  <a:latin typeface="Montserrat"/>
                  <a:ea typeface="Montserrat"/>
                  <a:cs typeface="Montserrat"/>
                  <a:sym typeface="Montserrat"/>
                </a:rPr>
                <a:t>c</a:t>
              </a:r>
              <a:endParaRPr b="1" sz="1700">
                <a:solidFill>
                  <a:srgbClr val="F7931D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sp>
        <p:nvSpPr>
          <p:cNvPr id="106" name="Google Shape;106;p14"/>
          <p:cNvSpPr txBox="1"/>
          <p:nvPr/>
        </p:nvSpPr>
        <p:spPr>
          <a:xfrm>
            <a:off x="2453950" y="252225"/>
            <a:ext cx="46425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solidFill>
                  <a:srgbClr val="FCB15A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Mother Goose on the Loose | Hatchlings</a:t>
            </a:r>
            <a:endParaRPr sz="1200"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3303675" y="2248950"/>
            <a:ext cx="4258800" cy="133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900">
                <a:solidFill>
                  <a:srgbClr val="B45F06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In the Nest | </a:t>
            </a:r>
            <a:r>
              <a:rPr lang="en-GB" sz="1900">
                <a:solidFill>
                  <a:srgbClr val="B45F06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Session 1</a:t>
            </a:r>
            <a:endParaRPr sz="1500">
              <a:solidFill>
                <a:srgbClr val="B45F0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 is a four-part early literacy program </a:t>
            </a:r>
            <a:endParaRPr sz="1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for parents with babies from </a:t>
            </a:r>
            <a:br>
              <a:rPr lang="en-GB"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en-GB"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	   0-4 months.</a:t>
            </a:r>
            <a:endParaRPr b="1" sz="1900">
              <a:solidFill>
                <a:srgbClr val="F7931D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